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2" r:id="rId3"/>
    <p:sldId id="271" r:id="rId4"/>
    <p:sldId id="273" r:id="rId5"/>
    <p:sldId id="274" r:id="rId6"/>
    <p:sldId id="256" r:id="rId7"/>
    <p:sldId id="257" r:id="rId8"/>
    <p:sldId id="263" r:id="rId9"/>
    <p:sldId id="264" r:id="rId10"/>
    <p:sldId id="262" r:id="rId11"/>
    <p:sldId id="268" r:id="rId12"/>
    <p:sldId id="260" r:id="rId13"/>
    <p:sldId id="265" r:id="rId14"/>
    <p:sldId id="267" r:id="rId15"/>
    <p:sldId id="261" r:id="rId16"/>
    <p:sldId id="266" r:id="rId17"/>
    <p:sldId id="270" r:id="rId18"/>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7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62" autoAdjust="0"/>
    <p:restoredTop sz="94660"/>
  </p:normalViewPr>
  <p:slideViewPr>
    <p:cSldViewPr snapToGrid="0">
      <p:cViewPr varScale="1">
        <p:scale>
          <a:sx n="80" d="100"/>
          <a:sy n="80" d="100"/>
        </p:scale>
        <p:origin x="-137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02CC4051-D892-42C5-8101-DD8408BF7CDD}" type="datetimeFigureOut">
              <a:rPr lang="en-AU" smtClean="0"/>
              <a:t>27/1/17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2911418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2CC4051-D892-42C5-8101-DD8408BF7CDD}" type="datetimeFigureOut">
              <a:rPr lang="en-AU" smtClean="0"/>
              <a:t>27/1/17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120299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2CC4051-D892-42C5-8101-DD8408BF7CDD}" type="datetimeFigureOut">
              <a:rPr lang="en-AU" smtClean="0"/>
              <a:t>27/1/17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4102207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2CC4051-D892-42C5-8101-DD8408BF7CDD}" type="datetimeFigureOut">
              <a:rPr lang="en-AU" smtClean="0"/>
              <a:t>27/1/17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226241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CC4051-D892-42C5-8101-DD8408BF7CDD}" type="datetimeFigureOut">
              <a:rPr lang="en-AU" smtClean="0"/>
              <a:t>27/1/17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164173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02CC4051-D892-42C5-8101-DD8408BF7CDD}" type="datetimeFigureOut">
              <a:rPr lang="en-AU" smtClean="0"/>
              <a:t>27/1/17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429284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02CC4051-D892-42C5-8101-DD8408BF7CDD}" type="datetimeFigureOut">
              <a:rPr lang="en-AU" smtClean="0"/>
              <a:t>27/1/17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1809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02CC4051-D892-42C5-8101-DD8408BF7CDD}" type="datetimeFigureOut">
              <a:rPr lang="en-AU" smtClean="0"/>
              <a:t>27/1/17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36064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C4051-D892-42C5-8101-DD8408BF7CDD}" type="datetimeFigureOut">
              <a:rPr lang="en-AU" smtClean="0"/>
              <a:t>27/1/17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330589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CC4051-D892-42C5-8101-DD8408BF7CDD}" type="datetimeFigureOut">
              <a:rPr lang="en-AU" smtClean="0"/>
              <a:t>27/1/17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247194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CC4051-D892-42C5-8101-DD8408BF7CDD}" type="datetimeFigureOut">
              <a:rPr lang="en-AU" smtClean="0"/>
              <a:t>27/1/17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45EA75-05BA-46AC-AA7A-7EA00B10AA58}" type="slidenum">
              <a:rPr lang="en-AU" smtClean="0"/>
              <a:t>‹#›</a:t>
            </a:fld>
            <a:endParaRPr lang="en-AU"/>
          </a:p>
        </p:txBody>
      </p:sp>
    </p:spTree>
    <p:extLst>
      <p:ext uri="{BB962C8B-B14F-4D97-AF65-F5344CB8AC3E}">
        <p14:creationId xmlns:p14="http://schemas.microsoft.com/office/powerpoint/2010/main" val="3756788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C4051-D892-42C5-8101-DD8408BF7CDD}" type="datetimeFigureOut">
              <a:rPr lang="en-AU" smtClean="0"/>
              <a:t>27/1/17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5EA75-05BA-46AC-AA7A-7EA00B10AA58}" type="slidenum">
              <a:rPr lang="en-AU" smtClean="0"/>
              <a:t>‹#›</a:t>
            </a:fld>
            <a:endParaRPr lang="en-AU"/>
          </a:p>
        </p:txBody>
      </p:sp>
    </p:spTree>
    <p:extLst>
      <p:ext uri="{BB962C8B-B14F-4D97-AF65-F5344CB8AC3E}">
        <p14:creationId xmlns:p14="http://schemas.microsoft.com/office/powerpoint/2010/main" val="516015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www.divorcecare.org/" TargetMode="External"/><Relationship Id="rId5" Type="http://schemas.openxmlformats.org/officeDocument/2006/relationships/hyperlink" Target="http://www.villagechurch.com.au/divorcecare"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p:cNvPicPr>
            <a:picLocks noChangeAspect="1"/>
          </p:cNvPicPr>
          <p:nvPr/>
        </p:nvPicPr>
        <p:blipFill>
          <a:blip r:embed="rId2"/>
          <a:stretch>
            <a:fillRect/>
          </a:stretch>
        </p:blipFill>
        <p:spPr>
          <a:xfrm>
            <a:off x="157162" y="104775"/>
            <a:ext cx="2924175" cy="561975"/>
          </a:xfrm>
          <a:prstGeom prst="rect">
            <a:avLst/>
          </a:prstGeom>
        </p:spPr>
      </p:pic>
      <p:pic>
        <p:nvPicPr>
          <p:cNvPr id="7" name="Picture 6"/>
          <p:cNvPicPr>
            <a:picLocks noChangeAspect="1"/>
          </p:cNvPicPr>
          <p:nvPr/>
        </p:nvPicPr>
        <p:blipFill>
          <a:blip r:embed="rId3"/>
          <a:stretch>
            <a:fillRect/>
          </a:stretch>
        </p:blipFill>
        <p:spPr>
          <a:xfrm>
            <a:off x="10301287" y="114300"/>
            <a:ext cx="1800225" cy="55245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5381" y="1526923"/>
            <a:ext cx="8641238" cy="4522248"/>
          </a:xfrm>
          <a:prstGeom prst="rect">
            <a:avLst/>
          </a:prstGeom>
        </p:spPr>
      </p:pic>
    </p:spTree>
    <p:extLst>
      <p:ext uri="{BB962C8B-B14F-4D97-AF65-F5344CB8AC3E}">
        <p14:creationId xmlns:p14="http://schemas.microsoft.com/office/powerpoint/2010/main" val="1720707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6" name="TextBox 5"/>
          <p:cNvSpPr txBox="1"/>
          <p:nvPr/>
        </p:nvSpPr>
        <p:spPr>
          <a:xfrm>
            <a:off x="400595" y="1262743"/>
            <a:ext cx="11326808" cy="5432256"/>
          </a:xfrm>
          <a:prstGeom prst="rect">
            <a:avLst/>
          </a:prstGeom>
          <a:noFill/>
        </p:spPr>
        <p:txBody>
          <a:bodyPr wrap="square" rtlCol="0">
            <a:spAutoFit/>
          </a:bodyPr>
          <a:lstStyle/>
          <a:p>
            <a:pPr>
              <a:buClr>
                <a:schemeClr val="accent2"/>
              </a:buClr>
            </a:pPr>
            <a:r>
              <a:rPr lang="en-AU" sz="2800" b="1" dirty="0"/>
              <a:t>Why run Divorce Care?</a:t>
            </a:r>
          </a:p>
          <a:p>
            <a:pPr>
              <a:buClr>
                <a:schemeClr val="accent2"/>
              </a:buClr>
            </a:pPr>
            <a:endParaRPr lang="en-AU" sz="2800" b="1" dirty="0"/>
          </a:p>
          <a:p>
            <a:pPr marL="285750" indent="-285750">
              <a:buClr>
                <a:schemeClr val="accent2"/>
              </a:buClr>
              <a:buFont typeface="Webdings" panose="05030102010509060703" pitchFamily="18" charset="2"/>
              <a:buChar char="4"/>
            </a:pPr>
            <a:endParaRPr lang="en-AU" dirty="0"/>
          </a:p>
          <a:p>
            <a:pPr marL="285750" indent="-285750">
              <a:lnSpc>
                <a:spcPct val="150000"/>
              </a:lnSpc>
              <a:buClr>
                <a:schemeClr val="accent2"/>
              </a:buClr>
              <a:buFont typeface="Webdings" panose="05030102010509060703" pitchFamily="18" charset="2"/>
              <a:buChar char="4"/>
            </a:pPr>
            <a:r>
              <a:rPr lang="en-AU" dirty="0"/>
              <a:t>A way to care for people in relationship crisis, both people in church</a:t>
            </a:r>
            <a:br>
              <a:rPr lang="en-AU" dirty="0"/>
            </a:br>
            <a:r>
              <a:rPr lang="en-AU" dirty="0"/>
              <a:t>and non-Christians in your community</a:t>
            </a:r>
          </a:p>
          <a:p>
            <a:pPr marL="285750" indent="-285750">
              <a:lnSpc>
                <a:spcPct val="150000"/>
              </a:lnSpc>
              <a:spcBef>
                <a:spcPts val="1200"/>
              </a:spcBef>
              <a:buClr>
                <a:schemeClr val="accent2"/>
              </a:buClr>
              <a:buFont typeface="Webdings" panose="05030102010509060703" pitchFamily="18" charset="2"/>
              <a:buChar char="4"/>
            </a:pPr>
            <a:r>
              <a:rPr lang="en-AU" dirty="0"/>
              <a:t>Point people to the hope found in relationship with Christ</a:t>
            </a:r>
          </a:p>
          <a:p>
            <a:pPr marL="285750" indent="-285750">
              <a:lnSpc>
                <a:spcPct val="150000"/>
              </a:lnSpc>
              <a:spcBef>
                <a:spcPts val="1200"/>
              </a:spcBef>
              <a:buClr>
                <a:schemeClr val="accent2"/>
              </a:buClr>
              <a:buFont typeface="Webdings" panose="05030102010509060703" pitchFamily="18" charset="2"/>
              <a:buChar char="4"/>
            </a:pPr>
            <a:r>
              <a:rPr lang="en-AU" dirty="0"/>
              <a:t>Encourage people to deal with their issues before considering </a:t>
            </a:r>
            <a:br>
              <a:rPr lang="en-AU" dirty="0"/>
            </a:br>
            <a:r>
              <a:rPr lang="en-AU" dirty="0"/>
              <a:t>a new relationship</a:t>
            </a:r>
          </a:p>
          <a:p>
            <a:pPr marL="285750" indent="-285750">
              <a:lnSpc>
                <a:spcPct val="150000"/>
              </a:lnSpc>
              <a:spcBef>
                <a:spcPts val="1200"/>
              </a:spcBef>
              <a:buClr>
                <a:schemeClr val="accent2"/>
              </a:buClr>
              <a:buFont typeface="Webdings" panose="05030102010509060703" pitchFamily="18" charset="2"/>
              <a:buChar char="4"/>
            </a:pPr>
            <a:r>
              <a:rPr lang="en-AU" dirty="0"/>
              <a:t>The group develops a capacity to support one another as they see</a:t>
            </a:r>
            <a:br>
              <a:rPr lang="en-AU" dirty="0"/>
            </a:br>
            <a:r>
              <a:rPr lang="en-AU" dirty="0"/>
              <a:t>common experiences within the group</a:t>
            </a:r>
          </a:p>
          <a:p>
            <a:pPr marL="285750" indent="-285750">
              <a:buClr>
                <a:schemeClr val="accent2"/>
              </a:buClr>
              <a:buFont typeface="Webdings" panose="05030102010509060703" pitchFamily="18" charset="2"/>
              <a:buChar char="4"/>
            </a:pPr>
            <a:endParaRPr lang="en-AU" dirty="0"/>
          </a:p>
          <a:p>
            <a:pPr marL="285750" indent="-285750">
              <a:buClr>
                <a:schemeClr val="accent2"/>
              </a:buClr>
              <a:buFont typeface="Webdings" panose="05030102010509060703" pitchFamily="18" charset="2"/>
              <a:buChar char="4"/>
            </a:pPr>
            <a:endParaRPr lang="en-AU" dirty="0"/>
          </a:p>
          <a:p>
            <a:pPr marL="285750" indent="-285750">
              <a:buClr>
                <a:schemeClr val="accent2"/>
              </a:buClr>
              <a:buFont typeface="Webdings" panose="05030102010509060703" pitchFamily="18" charset="2"/>
              <a:buChar char="4"/>
            </a:pPr>
            <a:endParaRPr lang="en-AU" dirty="0"/>
          </a:p>
        </p:txBody>
      </p:sp>
      <p:sp>
        <p:nvSpPr>
          <p:cNvPr id="7" name="Rectangle 6"/>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7359162" y="1500943"/>
            <a:ext cx="4368241" cy="4893647"/>
          </a:xfrm>
          <a:prstGeom prst="rect">
            <a:avLst/>
          </a:prstGeom>
          <a:noFill/>
        </p:spPr>
        <p:txBody>
          <a:bodyPr wrap="square" rtlCol="0">
            <a:spAutoFit/>
          </a:bodyPr>
          <a:lstStyle/>
          <a:p>
            <a:r>
              <a:rPr lang="en-GB" i="1" dirty="0">
                <a:solidFill>
                  <a:schemeClr val="accent2"/>
                </a:solidFill>
              </a:rPr>
              <a:t>I began the course with some reservations, feeling that divorce was an issue affecting me, just me. Immediately, I learnt that I'm not alone. </a:t>
            </a:r>
          </a:p>
          <a:p>
            <a:r>
              <a:rPr lang="en-GB" i="1" dirty="0">
                <a:solidFill>
                  <a:schemeClr val="accent2"/>
                </a:solidFill>
              </a:rPr>
              <a:t>Divorce Care provided me an opportunity to share my feelings and thoughts and absorb helpful information not only from the course itself but from the leaders (Mike and Mel) and the other participants. </a:t>
            </a:r>
          </a:p>
          <a:p>
            <a:r>
              <a:rPr lang="en-GB" i="1" dirty="0">
                <a:solidFill>
                  <a:schemeClr val="accent2"/>
                </a:solidFill>
              </a:rPr>
              <a:t>The course is open and friendly and provides an environment to open up or quietly reflect on the information. The course also highlighted that I have not sinned in the act of my separation leading to divorce.</a:t>
            </a:r>
          </a:p>
          <a:p>
            <a:r>
              <a:rPr lang="en-GB" i="1" dirty="0">
                <a:solidFill>
                  <a:schemeClr val="accent2"/>
                </a:solidFill>
              </a:rPr>
              <a:t>I have found comfort, great strength and new friends from Divorce Care.</a:t>
            </a:r>
          </a:p>
          <a:p>
            <a:pPr>
              <a:lnSpc>
                <a:spcPct val="150000"/>
              </a:lnSpc>
            </a:pPr>
            <a:r>
              <a:rPr lang="en-GB" sz="1600" b="1" dirty="0">
                <a:solidFill>
                  <a:schemeClr val="accent2"/>
                </a:solidFill>
              </a:rPr>
              <a:t>Male, 58, Inner West </a:t>
            </a:r>
          </a:p>
        </p:txBody>
      </p:sp>
    </p:spTree>
    <p:extLst>
      <p:ext uri="{BB962C8B-B14F-4D97-AF65-F5344CB8AC3E}">
        <p14:creationId xmlns:p14="http://schemas.microsoft.com/office/powerpoint/2010/main" val="398010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6" name="TextBox 5"/>
          <p:cNvSpPr txBox="1"/>
          <p:nvPr/>
        </p:nvSpPr>
        <p:spPr>
          <a:xfrm>
            <a:off x="400595" y="1262743"/>
            <a:ext cx="11326808" cy="5109091"/>
          </a:xfrm>
          <a:prstGeom prst="rect">
            <a:avLst/>
          </a:prstGeom>
          <a:noFill/>
        </p:spPr>
        <p:txBody>
          <a:bodyPr wrap="square" rtlCol="0">
            <a:spAutoFit/>
          </a:bodyPr>
          <a:lstStyle/>
          <a:p>
            <a:pPr>
              <a:buClr>
                <a:schemeClr val="accent2"/>
              </a:buClr>
            </a:pPr>
            <a:r>
              <a:rPr lang="en-AU" sz="2800" b="1" dirty="0"/>
              <a:t>Why run Divorce Care?</a:t>
            </a:r>
          </a:p>
          <a:p>
            <a:pPr>
              <a:buClr>
                <a:schemeClr val="accent2"/>
              </a:buClr>
            </a:pPr>
            <a:endParaRPr lang="en-AU" sz="2800" b="1" dirty="0"/>
          </a:p>
          <a:p>
            <a:pPr marL="285750" indent="-285750">
              <a:buClr>
                <a:schemeClr val="accent2"/>
              </a:buClr>
              <a:buFont typeface="Webdings" panose="05030102010509060703" pitchFamily="18" charset="2"/>
              <a:buChar char="4"/>
            </a:pPr>
            <a:endParaRPr lang="en-AU" dirty="0"/>
          </a:p>
          <a:p>
            <a:pPr marL="285750" indent="-285750">
              <a:lnSpc>
                <a:spcPct val="150000"/>
              </a:lnSpc>
              <a:buClr>
                <a:schemeClr val="accent2"/>
              </a:buClr>
              <a:buFont typeface="Webdings" panose="05030102010509060703" pitchFamily="18" charset="2"/>
              <a:buChar char="4"/>
            </a:pPr>
            <a:r>
              <a:rPr lang="en-AU" dirty="0"/>
              <a:t>People who wouldn’t come to church may consider attending </a:t>
            </a:r>
            <a:br>
              <a:rPr lang="en-AU" dirty="0"/>
            </a:br>
            <a:r>
              <a:rPr lang="en-AU" dirty="0"/>
              <a:t>a Divorce Care group</a:t>
            </a:r>
          </a:p>
          <a:p>
            <a:pPr marL="285750" indent="-285750">
              <a:lnSpc>
                <a:spcPct val="150000"/>
              </a:lnSpc>
              <a:buClr>
                <a:schemeClr val="accent2"/>
              </a:buClr>
              <a:buFont typeface="Webdings" panose="05030102010509060703" pitchFamily="18" charset="2"/>
              <a:buChar char="4"/>
            </a:pPr>
            <a:endParaRPr lang="en-AU" dirty="0"/>
          </a:p>
          <a:p>
            <a:pPr marL="285750" indent="-285750">
              <a:lnSpc>
                <a:spcPct val="150000"/>
              </a:lnSpc>
              <a:buClr>
                <a:schemeClr val="accent2"/>
              </a:buClr>
              <a:buFont typeface="Webdings" panose="05030102010509060703" pitchFamily="18" charset="2"/>
              <a:buChar char="4"/>
            </a:pPr>
            <a:r>
              <a:rPr lang="en-AU" dirty="0"/>
              <a:t>People in a Divorce Care group may then consider church/Christ</a:t>
            </a:r>
          </a:p>
          <a:p>
            <a:pPr marL="285750" indent="-285750">
              <a:lnSpc>
                <a:spcPct val="150000"/>
              </a:lnSpc>
              <a:buClr>
                <a:schemeClr val="accent2"/>
              </a:buClr>
              <a:buFont typeface="Webdings" panose="05030102010509060703" pitchFamily="18" charset="2"/>
              <a:buChar char="4"/>
            </a:pPr>
            <a:endParaRPr lang="en-AU" dirty="0"/>
          </a:p>
          <a:p>
            <a:pPr marL="285750" indent="-285750">
              <a:lnSpc>
                <a:spcPct val="150000"/>
              </a:lnSpc>
              <a:buClr>
                <a:schemeClr val="accent2"/>
              </a:buClr>
              <a:buFont typeface="Webdings" panose="05030102010509060703" pitchFamily="18" charset="2"/>
              <a:buChar char="4"/>
            </a:pPr>
            <a:r>
              <a:rPr lang="en-AU" dirty="0"/>
              <a:t>Leaders have the opportunity to model Godly relationships</a:t>
            </a:r>
          </a:p>
          <a:p>
            <a:pPr marL="285750" indent="-285750">
              <a:lnSpc>
                <a:spcPct val="150000"/>
              </a:lnSpc>
              <a:buClr>
                <a:schemeClr val="accent2"/>
              </a:buClr>
              <a:buFont typeface="Webdings" panose="05030102010509060703" pitchFamily="18" charset="2"/>
              <a:buChar char="4"/>
            </a:pPr>
            <a:endParaRPr lang="en-AU" dirty="0"/>
          </a:p>
          <a:p>
            <a:pPr marL="285750" indent="-285750">
              <a:lnSpc>
                <a:spcPct val="150000"/>
              </a:lnSpc>
              <a:buClr>
                <a:schemeClr val="accent2"/>
              </a:buClr>
              <a:buFont typeface="Webdings" panose="05030102010509060703" pitchFamily="18" charset="2"/>
              <a:buChar char="4"/>
            </a:pPr>
            <a:r>
              <a:rPr lang="en-AU" dirty="0"/>
              <a:t>The Divorce Care DVDs give a structure to the evening</a:t>
            </a:r>
          </a:p>
          <a:p>
            <a:pPr marL="285750" indent="-285750">
              <a:buClr>
                <a:schemeClr val="accent2"/>
              </a:buClr>
              <a:buFont typeface="Webdings" panose="05030102010509060703" pitchFamily="18" charset="2"/>
              <a:buChar char="4"/>
            </a:pPr>
            <a:endParaRPr lang="en-AU" dirty="0"/>
          </a:p>
          <a:p>
            <a:pPr marL="285750" indent="-285750">
              <a:buClr>
                <a:schemeClr val="accent2"/>
              </a:buClr>
              <a:buFont typeface="Webdings" panose="05030102010509060703" pitchFamily="18" charset="2"/>
              <a:buChar char="4"/>
            </a:pPr>
            <a:endParaRPr lang="en-AU" dirty="0"/>
          </a:p>
        </p:txBody>
      </p:sp>
      <p:sp>
        <p:nvSpPr>
          <p:cNvPr id="7" name="Rectangle 6"/>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7464670" y="1500943"/>
            <a:ext cx="4094120" cy="4616648"/>
          </a:xfrm>
          <a:prstGeom prst="rect">
            <a:avLst/>
          </a:prstGeom>
          <a:noFill/>
        </p:spPr>
        <p:txBody>
          <a:bodyPr wrap="square" rtlCol="0">
            <a:spAutoFit/>
          </a:bodyPr>
          <a:lstStyle/>
          <a:p>
            <a:r>
              <a:rPr lang="en-GB" i="1" dirty="0">
                <a:solidFill>
                  <a:schemeClr val="accent2"/>
                </a:solidFill>
              </a:rPr>
              <a:t>Having met and admiring the hosts personal experience and their generosity of spirit made me realise that there is a light at the end of my dark separation tunnel. </a:t>
            </a:r>
          </a:p>
          <a:p>
            <a:r>
              <a:rPr lang="en-GB" i="1" dirty="0">
                <a:solidFill>
                  <a:schemeClr val="accent2"/>
                </a:solidFill>
              </a:rPr>
              <a:t>The course made me realise that generosity of spirit and forgiveness are important qualities to draw on during stressful times with my long-term separating partner.</a:t>
            </a:r>
          </a:p>
          <a:p>
            <a:r>
              <a:rPr lang="en-GB" i="1" dirty="0">
                <a:solidFill>
                  <a:schemeClr val="accent2"/>
                </a:solidFill>
              </a:rPr>
              <a:t>It made me more often think about how religion can be used as a support during a difficult time.</a:t>
            </a:r>
          </a:p>
          <a:p>
            <a:r>
              <a:rPr lang="en-GB" i="1" dirty="0">
                <a:solidFill>
                  <a:schemeClr val="accent2"/>
                </a:solidFill>
              </a:rPr>
              <a:t>It was very positive and energising, showing the light at the end of the tunnel.</a:t>
            </a:r>
          </a:p>
          <a:p>
            <a:pPr>
              <a:lnSpc>
                <a:spcPct val="150000"/>
              </a:lnSpc>
            </a:pPr>
            <a:r>
              <a:rPr lang="en-GB" sz="1600" b="1" dirty="0">
                <a:solidFill>
                  <a:schemeClr val="accent2"/>
                </a:solidFill>
              </a:rPr>
              <a:t>Male, 42, Inner West</a:t>
            </a:r>
          </a:p>
        </p:txBody>
      </p:sp>
    </p:spTree>
    <p:extLst>
      <p:ext uri="{BB962C8B-B14F-4D97-AF65-F5344CB8AC3E}">
        <p14:creationId xmlns:p14="http://schemas.microsoft.com/office/powerpoint/2010/main" val="2802301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7" name="TextBox 6"/>
          <p:cNvSpPr txBox="1"/>
          <p:nvPr/>
        </p:nvSpPr>
        <p:spPr>
          <a:xfrm>
            <a:off x="400594" y="1262743"/>
            <a:ext cx="7790906" cy="4724370"/>
          </a:xfrm>
          <a:prstGeom prst="rect">
            <a:avLst/>
          </a:prstGeom>
          <a:noFill/>
        </p:spPr>
        <p:txBody>
          <a:bodyPr wrap="square" rtlCol="0">
            <a:spAutoFit/>
          </a:bodyPr>
          <a:lstStyle/>
          <a:p>
            <a:pPr>
              <a:buClr>
                <a:schemeClr val="accent2"/>
              </a:buClr>
            </a:pPr>
            <a:r>
              <a:rPr lang="en-AU" sz="2800" b="1" dirty="0"/>
              <a:t>How to run Divorce Care?</a:t>
            </a:r>
          </a:p>
          <a:p>
            <a:pPr>
              <a:buClr>
                <a:schemeClr val="accent2"/>
              </a:buClr>
            </a:pPr>
            <a:endParaRPr lang="en-AU" sz="2800" b="1" dirty="0"/>
          </a:p>
          <a:p>
            <a:pPr>
              <a:buClr>
                <a:schemeClr val="accent2"/>
              </a:buClr>
            </a:pPr>
            <a:r>
              <a:rPr lang="en-AU" sz="2000" dirty="0"/>
              <a:t>Before you start a group: </a:t>
            </a:r>
          </a:p>
          <a:p>
            <a:pPr marL="285750" indent="-285750">
              <a:buClr>
                <a:schemeClr val="accent2"/>
              </a:buClr>
              <a:buFont typeface="Webdings" panose="05030102010509060703" pitchFamily="18" charset="2"/>
              <a:buChar char="4"/>
            </a:pPr>
            <a:endParaRPr lang="en-AU" dirty="0"/>
          </a:p>
          <a:p>
            <a:pPr marL="285750" indent="-285750">
              <a:lnSpc>
                <a:spcPct val="150000"/>
              </a:lnSpc>
              <a:buClr>
                <a:schemeClr val="accent2"/>
              </a:buClr>
              <a:buFont typeface="Webdings" panose="05030102010509060703" pitchFamily="18" charset="2"/>
              <a:buChar char="4"/>
            </a:pPr>
            <a:r>
              <a:rPr lang="en-AU" dirty="0"/>
              <a:t>Work out what is your church’s position on separation and divorce</a:t>
            </a:r>
          </a:p>
          <a:p>
            <a:pPr marL="285750" indent="-285750">
              <a:lnSpc>
                <a:spcPct val="150000"/>
              </a:lnSpc>
              <a:buClr>
                <a:schemeClr val="accent2"/>
              </a:buClr>
              <a:buFont typeface="Webdings" panose="05030102010509060703" pitchFamily="18" charset="2"/>
              <a:buChar char="4"/>
            </a:pPr>
            <a:r>
              <a:rPr lang="en-AU" dirty="0"/>
              <a:t>Understand your senior pastor’s vision for the divorce care ministry</a:t>
            </a:r>
          </a:p>
          <a:p>
            <a:pPr marL="285750" indent="-285750">
              <a:lnSpc>
                <a:spcPct val="150000"/>
              </a:lnSpc>
              <a:buClr>
                <a:schemeClr val="accent2"/>
              </a:buClr>
              <a:buFont typeface="Webdings" panose="05030102010509060703" pitchFamily="18" charset="2"/>
              <a:buChar char="4"/>
            </a:pPr>
            <a:r>
              <a:rPr lang="en-AU" dirty="0"/>
              <a:t>Choose the location for the group – in a home or church building?</a:t>
            </a:r>
          </a:p>
          <a:p>
            <a:pPr marL="285750" indent="-285750">
              <a:lnSpc>
                <a:spcPct val="150000"/>
              </a:lnSpc>
              <a:buClr>
                <a:schemeClr val="accent2"/>
              </a:buClr>
              <a:buFont typeface="Webdings" panose="05030102010509060703" pitchFamily="18" charset="2"/>
              <a:buChar char="4"/>
            </a:pPr>
            <a:r>
              <a:rPr lang="en-AU" dirty="0"/>
              <a:t>Advertise the group – social media, online, in print, in church, word of mouth</a:t>
            </a:r>
          </a:p>
          <a:p>
            <a:pPr marL="285750" indent="-285750">
              <a:lnSpc>
                <a:spcPct val="150000"/>
              </a:lnSpc>
              <a:buClr>
                <a:schemeClr val="accent2"/>
              </a:buClr>
              <a:buFont typeface="Webdings" panose="05030102010509060703" pitchFamily="18" charset="2"/>
              <a:buChar char="4"/>
            </a:pPr>
            <a:r>
              <a:rPr lang="en-AU" dirty="0"/>
              <a:t>Work out a strategy to invite people from Divorce Care Group into church life</a:t>
            </a:r>
          </a:p>
          <a:p>
            <a:pPr marL="742950" lvl="1" indent="-285750">
              <a:buClr>
                <a:schemeClr val="accent2"/>
              </a:buClr>
              <a:buFont typeface="Agency FB" panose="020B0503020202020204" pitchFamily="34" charset="0"/>
              <a:buChar char="-"/>
            </a:pPr>
            <a:r>
              <a:rPr lang="en-AU" dirty="0"/>
              <a:t>Bible study</a:t>
            </a:r>
          </a:p>
          <a:p>
            <a:pPr marL="742950" lvl="1" indent="-285750">
              <a:buClr>
                <a:schemeClr val="accent2"/>
              </a:buClr>
              <a:buFont typeface="Agency FB" panose="020B0503020202020204" pitchFamily="34" charset="0"/>
              <a:buChar char="-"/>
            </a:pPr>
            <a:r>
              <a:rPr lang="en-AU" dirty="0"/>
              <a:t>Introducing God (or equivalent)</a:t>
            </a:r>
          </a:p>
          <a:p>
            <a:pPr marL="742950" lvl="1" indent="-285750">
              <a:buClr>
                <a:schemeClr val="accent2"/>
              </a:buClr>
              <a:buFont typeface="Agency FB" panose="020B0503020202020204" pitchFamily="34" charset="0"/>
              <a:buChar char="-"/>
            </a:pPr>
            <a:r>
              <a:rPr lang="en-AU" dirty="0"/>
              <a:t>Sunday church meetings</a:t>
            </a:r>
          </a:p>
          <a:p>
            <a:pPr marL="742950" lvl="1" indent="-285750">
              <a:buClr>
                <a:schemeClr val="accent2"/>
              </a:buClr>
              <a:buFont typeface="Agency FB" panose="020B0503020202020204" pitchFamily="34" charset="0"/>
              <a:buChar char="-"/>
            </a:pPr>
            <a:r>
              <a:rPr lang="en-AU" dirty="0" err="1"/>
              <a:t>etc</a:t>
            </a:r>
            <a:endParaRPr lang="en-AU" dirty="0"/>
          </a:p>
        </p:txBody>
      </p:sp>
      <p:sp>
        <p:nvSpPr>
          <p:cNvPr id="8" name="Rectangle 7"/>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8291146" y="2086932"/>
            <a:ext cx="3493025" cy="4062651"/>
          </a:xfrm>
          <a:prstGeom prst="rect">
            <a:avLst/>
          </a:prstGeom>
          <a:noFill/>
        </p:spPr>
        <p:txBody>
          <a:bodyPr wrap="square" rtlCol="0">
            <a:spAutoFit/>
          </a:bodyPr>
          <a:lstStyle/>
          <a:p>
            <a:r>
              <a:rPr lang="en-GB" i="1" dirty="0">
                <a:solidFill>
                  <a:schemeClr val="accent2"/>
                </a:solidFill>
              </a:rPr>
              <a:t>When I commenced the course, </a:t>
            </a:r>
            <a:br>
              <a:rPr lang="en-GB" i="1" dirty="0">
                <a:solidFill>
                  <a:schemeClr val="accent2"/>
                </a:solidFill>
              </a:rPr>
            </a:br>
            <a:r>
              <a:rPr lang="en-GB" i="1" dirty="0">
                <a:solidFill>
                  <a:schemeClr val="accent2"/>
                </a:solidFill>
              </a:rPr>
              <a:t>I was greatly relieved to find a place where I was with people who had an understanding of the pain I had been going through. We were all in same situation and we could empathise with each other.  </a:t>
            </a:r>
          </a:p>
          <a:p>
            <a:r>
              <a:rPr lang="en-GB" i="1" dirty="0">
                <a:solidFill>
                  <a:schemeClr val="accent2"/>
                </a:solidFill>
              </a:rPr>
              <a:t>It has made a huge difference in </a:t>
            </a:r>
            <a:br>
              <a:rPr lang="en-GB" i="1" dirty="0">
                <a:solidFill>
                  <a:schemeClr val="accent2"/>
                </a:solidFill>
              </a:rPr>
            </a:br>
            <a:r>
              <a:rPr lang="en-GB" i="1" dirty="0">
                <a:solidFill>
                  <a:schemeClr val="accent2"/>
                </a:solidFill>
              </a:rPr>
              <a:t>my life. I am now resourced to understand the things that happened and have been equipped with internal resilience to face whatever comes next.  </a:t>
            </a:r>
          </a:p>
          <a:p>
            <a:pPr>
              <a:lnSpc>
                <a:spcPct val="150000"/>
              </a:lnSpc>
            </a:pPr>
            <a:r>
              <a:rPr lang="en-GB" sz="1600" b="1" i="1" dirty="0">
                <a:solidFill>
                  <a:schemeClr val="accent2"/>
                </a:solidFill>
              </a:rPr>
              <a:t>Female, 54, South Western Sydney</a:t>
            </a:r>
          </a:p>
        </p:txBody>
      </p:sp>
    </p:spTree>
    <p:extLst>
      <p:ext uri="{BB962C8B-B14F-4D97-AF65-F5344CB8AC3E}">
        <p14:creationId xmlns:p14="http://schemas.microsoft.com/office/powerpoint/2010/main" val="2215011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7" name="TextBox 6"/>
          <p:cNvSpPr txBox="1"/>
          <p:nvPr/>
        </p:nvSpPr>
        <p:spPr>
          <a:xfrm>
            <a:off x="400594" y="1262743"/>
            <a:ext cx="6280887" cy="5247590"/>
          </a:xfrm>
          <a:prstGeom prst="rect">
            <a:avLst/>
          </a:prstGeom>
          <a:noFill/>
        </p:spPr>
        <p:txBody>
          <a:bodyPr wrap="none" rtlCol="0">
            <a:spAutoFit/>
          </a:bodyPr>
          <a:lstStyle/>
          <a:p>
            <a:pPr>
              <a:buClr>
                <a:schemeClr val="accent2"/>
              </a:buClr>
            </a:pPr>
            <a:r>
              <a:rPr lang="en-AU" sz="2800" b="1" dirty="0"/>
              <a:t>How to run Divorce Care?</a:t>
            </a:r>
          </a:p>
          <a:p>
            <a:pPr>
              <a:buClr>
                <a:schemeClr val="accent2"/>
              </a:buClr>
            </a:pPr>
            <a:endParaRPr lang="en-AU" sz="1000" b="1" dirty="0"/>
          </a:p>
          <a:p>
            <a:pPr marL="285750" indent="-285750">
              <a:lnSpc>
                <a:spcPct val="150000"/>
              </a:lnSpc>
              <a:buClr>
                <a:schemeClr val="accent2"/>
              </a:buClr>
              <a:buFont typeface="Webdings" panose="05030102010509060703" pitchFamily="18" charset="2"/>
              <a:buChar char="4"/>
            </a:pPr>
            <a:r>
              <a:rPr lang="en-AU" dirty="0"/>
              <a:t>Choose your Divorce Care leaders carefully</a:t>
            </a:r>
          </a:p>
          <a:p>
            <a:pPr lvl="1">
              <a:lnSpc>
                <a:spcPct val="150000"/>
              </a:lnSpc>
              <a:buClr>
                <a:schemeClr val="accent2"/>
              </a:buClr>
            </a:pPr>
            <a:r>
              <a:rPr lang="en-AU" dirty="0">
                <a:solidFill>
                  <a:schemeClr val="accent2"/>
                </a:solidFill>
              </a:rPr>
              <a:t>Mandatory</a:t>
            </a:r>
          </a:p>
          <a:p>
            <a:pPr marL="742950" lvl="1" indent="-285750">
              <a:lnSpc>
                <a:spcPct val="150000"/>
              </a:lnSpc>
              <a:buClr>
                <a:schemeClr val="accent2"/>
              </a:buClr>
              <a:buFont typeface="Agency FB" panose="020B0503020202020204" pitchFamily="34" charset="0"/>
              <a:buChar char="-"/>
            </a:pPr>
            <a:r>
              <a:rPr lang="en-AU" dirty="0"/>
              <a:t>Male and female co-leaders </a:t>
            </a:r>
            <a:endParaRPr lang="en-AU" dirty="0">
              <a:solidFill>
                <a:schemeClr val="bg1">
                  <a:lumMod val="50000"/>
                </a:schemeClr>
              </a:solidFill>
            </a:endParaRPr>
          </a:p>
          <a:p>
            <a:pPr marL="742950" lvl="1" indent="-285750">
              <a:lnSpc>
                <a:spcPct val="150000"/>
              </a:lnSpc>
              <a:buClr>
                <a:schemeClr val="accent2"/>
              </a:buClr>
              <a:buFont typeface="Agency FB" panose="020B0503020202020204" pitchFamily="34" charset="0"/>
              <a:buChar char="-"/>
            </a:pPr>
            <a:r>
              <a:rPr lang="en-AU" dirty="0"/>
              <a:t>Mature Christians </a:t>
            </a:r>
            <a:endParaRPr lang="en-AU" dirty="0">
              <a:solidFill>
                <a:schemeClr val="bg1">
                  <a:lumMod val="50000"/>
                </a:schemeClr>
              </a:solidFill>
            </a:endParaRPr>
          </a:p>
          <a:p>
            <a:pPr marL="742950" lvl="1" indent="-285750">
              <a:lnSpc>
                <a:spcPct val="150000"/>
              </a:lnSpc>
              <a:buClr>
                <a:schemeClr val="accent2"/>
              </a:buClr>
              <a:buFont typeface="Agency FB" panose="020B0503020202020204" pitchFamily="34" charset="0"/>
              <a:buChar char="-"/>
            </a:pPr>
            <a:r>
              <a:rPr lang="en-AU" dirty="0"/>
              <a:t>Experienced facilitating small groups </a:t>
            </a:r>
            <a:endParaRPr lang="en-AU" dirty="0">
              <a:solidFill>
                <a:schemeClr val="bg1">
                  <a:lumMod val="50000"/>
                </a:schemeClr>
              </a:solidFill>
            </a:endParaRPr>
          </a:p>
          <a:p>
            <a:pPr marL="742950" lvl="1" indent="-285750">
              <a:lnSpc>
                <a:spcPct val="150000"/>
              </a:lnSpc>
              <a:buClr>
                <a:schemeClr val="accent2"/>
              </a:buClr>
              <a:buFont typeface="Agency FB" panose="020B0503020202020204" pitchFamily="34" charset="0"/>
              <a:buChar char="-"/>
            </a:pPr>
            <a:r>
              <a:rPr lang="en-AU" dirty="0"/>
              <a:t>Willing to catch up 1:1 with group members </a:t>
            </a:r>
            <a:endParaRPr lang="en-AU" dirty="0">
              <a:solidFill>
                <a:schemeClr val="bg1">
                  <a:lumMod val="50000"/>
                </a:schemeClr>
              </a:solidFill>
            </a:endParaRPr>
          </a:p>
          <a:p>
            <a:pPr marL="742950" lvl="1" indent="-285750">
              <a:lnSpc>
                <a:spcPct val="150000"/>
              </a:lnSpc>
              <a:buClr>
                <a:schemeClr val="accent2"/>
              </a:buClr>
              <a:buFont typeface="Agency FB" panose="020B0503020202020204" pitchFamily="34" charset="0"/>
              <a:buChar char="-"/>
            </a:pPr>
            <a:r>
              <a:rPr lang="en-AU" dirty="0"/>
              <a:t>Will pray for group members</a:t>
            </a:r>
            <a:endParaRPr lang="en-AU" dirty="0">
              <a:solidFill>
                <a:schemeClr val="bg1">
                  <a:lumMod val="50000"/>
                </a:schemeClr>
              </a:solidFill>
            </a:endParaRPr>
          </a:p>
          <a:p>
            <a:pPr marL="742950" lvl="1" indent="-285750">
              <a:lnSpc>
                <a:spcPct val="150000"/>
              </a:lnSpc>
              <a:buClr>
                <a:schemeClr val="accent2"/>
              </a:buClr>
              <a:buFont typeface="Agency FB" panose="020B0503020202020204" pitchFamily="34" charset="0"/>
              <a:buChar char="-"/>
            </a:pPr>
            <a:r>
              <a:rPr lang="en-AU" dirty="0"/>
              <a:t>Point people to Christ!</a:t>
            </a:r>
            <a:endParaRPr lang="en-AU" dirty="0">
              <a:solidFill>
                <a:schemeClr val="bg1">
                  <a:lumMod val="50000"/>
                </a:schemeClr>
              </a:solidFill>
            </a:endParaRPr>
          </a:p>
          <a:p>
            <a:pPr marL="742950" lvl="1" indent="-285750">
              <a:lnSpc>
                <a:spcPct val="150000"/>
              </a:lnSpc>
              <a:buClr>
                <a:schemeClr val="accent2"/>
              </a:buClr>
              <a:buFont typeface="Agency FB" panose="020B0503020202020204" pitchFamily="34" charset="0"/>
              <a:buChar char="-"/>
            </a:pPr>
            <a:r>
              <a:rPr lang="en-AU" dirty="0"/>
              <a:t>Respectful of people being on their own spiritual journey</a:t>
            </a:r>
            <a:endParaRPr lang="en-AU" dirty="0">
              <a:solidFill>
                <a:schemeClr val="bg1">
                  <a:lumMod val="50000"/>
                </a:schemeClr>
              </a:solidFill>
            </a:endParaRPr>
          </a:p>
          <a:p>
            <a:pPr lvl="1">
              <a:lnSpc>
                <a:spcPct val="150000"/>
              </a:lnSpc>
              <a:buClr>
                <a:schemeClr val="accent2"/>
              </a:buClr>
            </a:pPr>
            <a:r>
              <a:rPr lang="en-AU" dirty="0">
                <a:solidFill>
                  <a:schemeClr val="accent2"/>
                </a:solidFill>
              </a:rPr>
              <a:t>Desirable</a:t>
            </a:r>
          </a:p>
          <a:p>
            <a:pPr marL="742950" lvl="1" indent="-285750">
              <a:lnSpc>
                <a:spcPct val="150000"/>
              </a:lnSpc>
              <a:buClr>
                <a:schemeClr val="accent2"/>
              </a:buClr>
              <a:buFont typeface="Agency FB" panose="020B0503020202020204" pitchFamily="34" charset="0"/>
              <a:buChar char="-"/>
            </a:pPr>
            <a:r>
              <a:rPr lang="en-AU" dirty="0"/>
              <a:t>Lived experience of separation and divorce </a:t>
            </a:r>
            <a:endParaRPr lang="en-AU" dirty="0">
              <a:solidFill>
                <a:schemeClr val="bg1">
                  <a:lumMod val="50000"/>
                </a:schemeClr>
              </a:solidFill>
            </a:endParaRPr>
          </a:p>
        </p:txBody>
      </p:sp>
      <p:sp>
        <p:nvSpPr>
          <p:cNvPr id="8" name="Rectangle 7"/>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6954715" y="1262743"/>
            <a:ext cx="4829456" cy="5139869"/>
          </a:xfrm>
          <a:prstGeom prst="rect">
            <a:avLst/>
          </a:prstGeom>
          <a:noFill/>
        </p:spPr>
        <p:txBody>
          <a:bodyPr wrap="square" rtlCol="0">
            <a:spAutoFit/>
          </a:bodyPr>
          <a:lstStyle/>
          <a:p>
            <a:r>
              <a:rPr lang="en-GB" sz="1600" i="1" dirty="0">
                <a:solidFill>
                  <a:schemeClr val="accent2"/>
                </a:solidFill>
              </a:rPr>
              <a:t>The course was suggested by a close friend who had completed it beforehand.  </a:t>
            </a:r>
          </a:p>
          <a:p>
            <a:r>
              <a:rPr lang="en-GB" sz="1600" i="1" dirty="0">
                <a:solidFill>
                  <a:schemeClr val="accent2"/>
                </a:solidFill>
              </a:rPr>
              <a:t>I was very aware that I needed more help at that time as I was plumbing the emotional depths of recent raw separation events. Even though I was well-supported by many of my close friends I felt alone and isolated.</a:t>
            </a:r>
          </a:p>
          <a:p>
            <a:r>
              <a:rPr lang="en-GB" sz="1600" i="1" dirty="0">
                <a:solidFill>
                  <a:schemeClr val="accent2"/>
                </a:solidFill>
              </a:rPr>
              <a:t>Going to a community-based divorce group or a course was further from my thoughts or intentions.</a:t>
            </a:r>
          </a:p>
          <a:p>
            <a:r>
              <a:rPr lang="en-GB" sz="1600" i="1" dirty="0">
                <a:solidFill>
                  <a:schemeClr val="accent2"/>
                </a:solidFill>
              </a:rPr>
              <a:t>The first session made me feel more positive and alive. </a:t>
            </a:r>
            <a:br>
              <a:rPr lang="en-GB" sz="1600" i="1" dirty="0">
                <a:solidFill>
                  <a:schemeClr val="accent2"/>
                </a:solidFill>
              </a:rPr>
            </a:br>
            <a:r>
              <a:rPr lang="en-GB" sz="1600" i="1" dirty="0">
                <a:solidFill>
                  <a:schemeClr val="accent2"/>
                </a:solidFill>
              </a:rPr>
              <a:t>It was great to realise that many people are in the same boat or situation. It’s not just me! A very powerful positive force came from sharing experiences in a similarly-challenged group. It also made me realise that there is a lot to be learned from others about how to weather the storm and how to look after myself during a traumatic time. Shared experiences were great learning opportunities which emerged through the facilitated discussions after watching the thought-provoking DVD episodes.</a:t>
            </a:r>
          </a:p>
          <a:p>
            <a:pPr>
              <a:lnSpc>
                <a:spcPct val="150000"/>
              </a:lnSpc>
            </a:pPr>
            <a:r>
              <a:rPr lang="en-GB" sz="1600" b="1" dirty="0">
                <a:solidFill>
                  <a:schemeClr val="accent2"/>
                </a:solidFill>
              </a:rPr>
              <a:t>Male, 42, Inner West</a:t>
            </a:r>
          </a:p>
        </p:txBody>
      </p:sp>
    </p:spTree>
    <p:extLst>
      <p:ext uri="{BB962C8B-B14F-4D97-AF65-F5344CB8AC3E}">
        <p14:creationId xmlns:p14="http://schemas.microsoft.com/office/powerpoint/2010/main" val="95709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7" name="TextBox 6"/>
          <p:cNvSpPr txBox="1"/>
          <p:nvPr/>
        </p:nvSpPr>
        <p:spPr>
          <a:xfrm>
            <a:off x="400594" y="1262743"/>
            <a:ext cx="7249886" cy="5386090"/>
          </a:xfrm>
          <a:prstGeom prst="rect">
            <a:avLst/>
          </a:prstGeom>
          <a:noFill/>
        </p:spPr>
        <p:txBody>
          <a:bodyPr wrap="square" rtlCol="0">
            <a:spAutoFit/>
          </a:bodyPr>
          <a:lstStyle/>
          <a:p>
            <a:pPr>
              <a:buClr>
                <a:schemeClr val="accent2"/>
              </a:buClr>
            </a:pPr>
            <a:r>
              <a:rPr lang="en-AU" sz="2800" b="1" dirty="0"/>
              <a:t>How to run Divorce Care?</a:t>
            </a:r>
          </a:p>
          <a:p>
            <a:pPr>
              <a:buClr>
                <a:schemeClr val="accent2"/>
              </a:buClr>
            </a:pPr>
            <a:endParaRPr lang="en-AU" sz="2800" b="1" dirty="0"/>
          </a:p>
          <a:p>
            <a:pPr marL="285750" indent="-285750">
              <a:lnSpc>
                <a:spcPct val="150000"/>
              </a:lnSpc>
              <a:buClr>
                <a:schemeClr val="accent2"/>
              </a:buClr>
              <a:buFont typeface="Webdings" panose="05030102010509060703" pitchFamily="18" charset="2"/>
              <a:buChar char="4"/>
            </a:pPr>
            <a:r>
              <a:rPr lang="en-AU" dirty="0"/>
              <a:t>Have a group covenant</a:t>
            </a:r>
          </a:p>
          <a:p>
            <a:pPr marL="742950" lvl="1" indent="-285750">
              <a:lnSpc>
                <a:spcPct val="150000"/>
              </a:lnSpc>
              <a:buClr>
                <a:schemeClr val="accent2"/>
              </a:buClr>
              <a:buFont typeface="Agency FB" panose="020B0503020202020204" pitchFamily="34" charset="0"/>
              <a:buChar char="-"/>
            </a:pPr>
            <a:r>
              <a:rPr lang="en-AU" dirty="0"/>
              <a:t>Start and finish times</a:t>
            </a:r>
          </a:p>
          <a:p>
            <a:pPr marL="742950" lvl="1" indent="-285750">
              <a:lnSpc>
                <a:spcPct val="150000"/>
              </a:lnSpc>
              <a:buClr>
                <a:schemeClr val="accent2"/>
              </a:buClr>
              <a:buFont typeface="Agency FB" panose="020B0503020202020204" pitchFamily="34" charset="0"/>
              <a:buChar char="-"/>
            </a:pPr>
            <a:r>
              <a:rPr lang="en-AU" dirty="0"/>
              <a:t>Attendance expectations. </a:t>
            </a:r>
            <a:r>
              <a:rPr lang="en-AU" dirty="0" err="1"/>
              <a:t>ie</a:t>
            </a:r>
            <a:r>
              <a:rPr lang="en-AU" dirty="0"/>
              <a:t>. eat dinner before you come, don’t play with your phone, let us know if you are not coming. </a:t>
            </a:r>
          </a:p>
          <a:p>
            <a:pPr marL="742950" lvl="1" indent="-285750">
              <a:lnSpc>
                <a:spcPct val="150000"/>
              </a:lnSpc>
              <a:buClr>
                <a:schemeClr val="accent2"/>
              </a:buClr>
              <a:buFont typeface="Agency FB" panose="020B0503020202020204" pitchFamily="34" charset="0"/>
              <a:buChar char="-"/>
            </a:pPr>
            <a:r>
              <a:rPr lang="en-AU" dirty="0"/>
              <a:t>No dating other members for the duration of the group</a:t>
            </a:r>
          </a:p>
          <a:p>
            <a:pPr marL="742950" lvl="1" indent="-285750">
              <a:lnSpc>
                <a:spcPct val="150000"/>
              </a:lnSpc>
              <a:buClr>
                <a:schemeClr val="accent2"/>
              </a:buClr>
              <a:buFont typeface="Agency FB" panose="020B0503020202020204" pitchFamily="34" charset="0"/>
              <a:buChar char="-"/>
            </a:pPr>
            <a:r>
              <a:rPr lang="en-AU" dirty="0"/>
              <a:t>Confidentiality / privacy </a:t>
            </a:r>
          </a:p>
          <a:p>
            <a:pPr marL="742950" lvl="1" indent="-285750">
              <a:lnSpc>
                <a:spcPct val="150000"/>
              </a:lnSpc>
              <a:buClr>
                <a:schemeClr val="accent2"/>
              </a:buClr>
              <a:buFont typeface="Agency FB" panose="020B0503020202020204" pitchFamily="34" charset="0"/>
              <a:buChar char="-"/>
            </a:pPr>
            <a:r>
              <a:rPr lang="en-AU" dirty="0"/>
              <a:t>This is a support group, not a counselling group</a:t>
            </a:r>
          </a:p>
          <a:p>
            <a:pPr marL="742950" lvl="1" indent="-285750">
              <a:lnSpc>
                <a:spcPct val="150000"/>
              </a:lnSpc>
              <a:buClr>
                <a:schemeClr val="accent2"/>
              </a:buClr>
              <a:buFont typeface="Agency FB" panose="020B0503020202020204" pitchFamily="34" charset="0"/>
              <a:buChar char="-"/>
            </a:pPr>
            <a:endParaRPr lang="en-AU" dirty="0"/>
          </a:p>
          <a:p>
            <a:pPr marL="285750" indent="-285750">
              <a:lnSpc>
                <a:spcPct val="150000"/>
              </a:lnSpc>
              <a:buClr>
                <a:schemeClr val="accent2"/>
              </a:buClr>
              <a:buFont typeface="Webdings" panose="05030102010509060703" pitchFamily="18" charset="2"/>
              <a:buChar char="4"/>
            </a:pPr>
            <a:r>
              <a:rPr lang="en-AU" dirty="0"/>
              <a:t>Meet up with potential members to consider suitability before they join the group</a:t>
            </a:r>
          </a:p>
          <a:p>
            <a:pPr marL="742950" lvl="1" indent="-285750">
              <a:buClr>
                <a:schemeClr val="accent2"/>
              </a:buClr>
              <a:buFont typeface="Agency FB" panose="020B0503020202020204" pitchFamily="34" charset="0"/>
              <a:buChar char="-"/>
            </a:pPr>
            <a:endParaRPr lang="en-AU" dirty="0"/>
          </a:p>
        </p:txBody>
      </p:sp>
      <p:sp>
        <p:nvSpPr>
          <p:cNvPr id="8" name="Rectangle 7"/>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8238392" y="1521069"/>
            <a:ext cx="3545779" cy="4339650"/>
          </a:xfrm>
          <a:prstGeom prst="rect">
            <a:avLst/>
          </a:prstGeom>
          <a:noFill/>
        </p:spPr>
        <p:txBody>
          <a:bodyPr wrap="square" rtlCol="0">
            <a:spAutoFit/>
          </a:bodyPr>
          <a:lstStyle/>
          <a:p>
            <a:r>
              <a:rPr lang="en-GB" i="1" dirty="0">
                <a:solidFill>
                  <a:schemeClr val="accent2"/>
                </a:solidFill>
              </a:rPr>
              <a:t>After my separation I realised I needed help and I found Divorce Care. It provided thoughtful, biblically based support in a sympathetic and supportive environment among people who, despite their varying experiences, shared a common bond which provided a feeling of acceptance when I needed it most. What made Divorce Care work better for me was that it was supported by a church that didn't make me feel like a leper because I was separated.</a:t>
            </a:r>
          </a:p>
          <a:p>
            <a:pPr>
              <a:lnSpc>
                <a:spcPct val="150000"/>
              </a:lnSpc>
            </a:pPr>
            <a:r>
              <a:rPr lang="en-GB" sz="1600" b="1" dirty="0">
                <a:solidFill>
                  <a:schemeClr val="accent2"/>
                </a:solidFill>
              </a:rPr>
              <a:t>Male, 52, Southern Sydney</a:t>
            </a:r>
          </a:p>
        </p:txBody>
      </p:sp>
    </p:spTree>
    <p:extLst>
      <p:ext uri="{BB962C8B-B14F-4D97-AF65-F5344CB8AC3E}">
        <p14:creationId xmlns:p14="http://schemas.microsoft.com/office/powerpoint/2010/main" val="269824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6" name="TextBox 5"/>
          <p:cNvSpPr txBox="1"/>
          <p:nvPr/>
        </p:nvSpPr>
        <p:spPr>
          <a:xfrm>
            <a:off x="400594" y="1262743"/>
            <a:ext cx="7357720" cy="4139595"/>
          </a:xfrm>
          <a:prstGeom prst="rect">
            <a:avLst/>
          </a:prstGeom>
          <a:noFill/>
        </p:spPr>
        <p:txBody>
          <a:bodyPr wrap="none" rtlCol="0">
            <a:spAutoFit/>
          </a:bodyPr>
          <a:lstStyle/>
          <a:p>
            <a:pPr>
              <a:buClr>
                <a:schemeClr val="accent2"/>
              </a:buClr>
            </a:pPr>
            <a:r>
              <a:rPr lang="en-AU" sz="2800" b="1" dirty="0"/>
              <a:t>Other things to consider</a:t>
            </a:r>
          </a:p>
          <a:p>
            <a:pPr>
              <a:buClr>
                <a:schemeClr val="accent2"/>
              </a:buClr>
            </a:pPr>
            <a:endParaRPr lang="en-AU" sz="2800" b="1" dirty="0"/>
          </a:p>
          <a:p>
            <a:pPr marL="285750" indent="-285750">
              <a:lnSpc>
                <a:spcPct val="150000"/>
              </a:lnSpc>
              <a:buClr>
                <a:schemeClr val="accent2"/>
              </a:buClr>
              <a:buFont typeface="Webdings" charset="2"/>
              <a:buChar char="4"/>
            </a:pPr>
            <a:r>
              <a:rPr lang="en-AU" dirty="0"/>
              <a:t>You don’t know much about people before they join your group</a:t>
            </a:r>
          </a:p>
          <a:p>
            <a:pPr marL="285750" indent="-285750">
              <a:lnSpc>
                <a:spcPct val="150000"/>
              </a:lnSpc>
              <a:buClr>
                <a:schemeClr val="accent2"/>
              </a:buClr>
              <a:buFont typeface="Webdings" charset="2"/>
              <a:buChar char="4"/>
            </a:pPr>
            <a:r>
              <a:rPr lang="en-AU" dirty="0"/>
              <a:t>Some of the group members can be challenging to care for: </a:t>
            </a:r>
          </a:p>
          <a:p>
            <a:pPr marL="800100" lvl="1" indent="-342900">
              <a:lnSpc>
                <a:spcPct val="150000"/>
              </a:lnSpc>
              <a:buClr>
                <a:schemeClr val="accent2"/>
              </a:buClr>
              <a:buFont typeface="Agency FB" panose="020B0503020202020204" pitchFamily="34" charset="0"/>
              <a:buChar char="-"/>
            </a:pPr>
            <a:r>
              <a:rPr lang="en-AU" dirty="0"/>
              <a:t>Strong anger and bitterness</a:t>
            </a:r>
          </a:p>
          <a:p>
            <a:pPr marL="800100" lvl="1" indent="-342900">
              <a:lnSpc>
                <a:spcPct val="150000"/>
              </a:lnSpc>
              <a:buClr>
                <a:schemeClr val="accent2"/>
              </a:buClr>
              <a:buFont typeface="Agency FB" panose="020B0503020202020204" pitchFamily="34" charset="0"/>
              <a:buChar char="-"/>
            </a:pPr>
            <a:r>
              <a:rPr lang="en-AU" dirty="0"/>
              <a:t>Mental health issues – </a:t>
            </a:r>
            <a:r>
              <a:rPr lang="en-AU" dirty="0" err="1"/>
              <a:t>eg</a:t>
            </a:r>
            <a:r>
              <a:rPr lang="en-AU" dirty="0"/>
              <a:t>. depression, anxiety, personality disorders</a:t>
            </a:r>
          </a:p>
          <a:p>
            <a:pPr marL="800100" lvl="1" indent="-342900">
              <a:lnSpc>
                <a:spcPct val="150000"/>
              </a:lnSpc>
              <a:buClr>
                <a:schemeClr val="accent2"/>
              </a:buClr>
              <a:buFont typeface="Agency FB" panose="020B0503020202020204" pitchFamily="34" charset="0"/>
              <a:buChar char="-"/>
            </a:pPr>
            <a:r>
              <a:rPr lang="en-AU" dirty="0"/>
              <a:t>Suicidal thoughts</a:t>
            </a:r>
          </a:p>
          <a:p>
            <a:pPr marL="800100" lvl="1" indent="-342900">
              <a:lnSpc>
                <a:spcPct val="150000"/>
              </a:lnSpc>
              <a:buClr>
                <a:schemeClr val="accent2"/>
              </a:buClr>
              <a:buFont typeface="Agency FB" panose="020B0503020202020204" pitchFamily="34" charset="0"/>
              <a:buChar char="-"/>
            </a:pPr>
            <a:r>
              <a:rPr lang="en-AU" dirty="0"/>
              <a:t>Past traumas</a:t>
            </a:r>
          </a:p>
          <a:p>
            <a:pPr marL="342900" indent="-342900">
              <a:lnSpc>
                <a:spcPct val="150000"/>
              </a:lnSpc>
              <a:buClr>
                <a:schemeClr val="accent2"/>
              </a:buClr>
              <a:buFont typeface="Webdings" panose="05030102010509060703" pitchFamily="18" charset="2"/>
              <a:buChar char="4"/>
            </a:pPr>
            <a:r>
              <a:rPr lang="en-AU" dirty="0"/>
              <a:t>You hear one side of the story</a:t>
            </a:r>
          </a:p>
          <a:p>
            <a:pPr marL="800100" lvl="1" indent="-342900">
              <a:buClr>
                <a:schemeClr val="accent2"/>
              </a:buClr>
              <a:buFont typeface="Agency FB" panose="020B0503020202020204" pitchFamily="34" charset="0"/>
              <a:buChar char="-"/>
            </a:pPr>
            <a:endParaRPr lang="en-AU" dirty="0"/>
          </a:p>
        </p:txBody>
      </p:sp>
      <p:sp>
        <p:nvSpPr>
          <p:cNvPr id="7" name="Rectangle 6"/>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8584734" y="2086932"/>
            <a:ext cx="3051958" cy="2800767"/>
          </a:xfrm>
          <a:prstGeom prst="rect">
            <a:avLst/>
          </a:prstGeom>
          <a:noFill/>
        </p:spPr>
        <p:txBody>
          <a:bodyPr wrap="square" rtlCol="0">
            <a:spAutoFit/>
          </a:bodyPr>
          <a:lstStyle/>
          <a:p>
            <a:r>
              <a:rPr lang="en-US" sz="2000" i="1" dirty="0">
                <a:solidFill>
                  <a:schemeClr val="accent2"/>
                </a:solidFill>
              </a:rPr>
              <a:t>The highlight of every fortnight in the hardest time of my life. A group of people who knew exactly how I felt, showed me love and gave me a framework for a Christian response.</a:t>
            </a:r>
          </a:p>
          <a:p>
            <a:pPr>
              <a:lnSpc>
                <a:spcPct val="200000"/>
              </a:lnSpc>
            </a:pPr>
            <a:r>
              <a:rPr lang="en-US" b="1" dirty="0">
                <a:solidFill>
                  <a:schemeClr val="accent2"/>
                </a:solidFill>
              </a:rPr>
              <a:t>Female, 48, Western Suburbs</a:t>
            </a:r>
          </a:p>
        </p:txBody>
      </p:sp>
    </p:spTree>
    <p:extLst>
      <p:ext uri="{BB962C8B-B14F-4D97-AF65-F5344CB8AC3E}">
        <p14:creationId xmlns:p14="http://schemas.microsoft.com/office/powerpoint/2010/main" val="1581153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6" name="TextBox 5"/>
          <p:cNvSpPr txBox="1"/>
          <p:nvPr/>
        </p:nvSpPr>
        <p:spPr>
          <a:xfrm>
            <a:off x="400594" y="1262743"/>
            <a:ext cx="9665426" cy="5109091"/>
          </a:xfrm>
          <a:prstGeom prst="rect">
            <a:avLst/>
          </a:prstGeom>
          <a:noFill/>
        </p:spPr>
        <p:txBody>
          <a:bodyPr wrap="square" rtlCol="0">
            <a:spAutoFit/>
          </a:bodyPr>
          <a:lstStyle/>
          <a:p>
            <a:pPr>
              <a:buClr>
                <a:schemeClr val="accent2"/>
              </a:buClr>
            </a:pPr>
            <a:r>
              <a:rPr lang="en-AU" sz="2800" b="1" dirty="0"/>
              <a:t>Resources</a:t>
            </a:r>
          </a:p>
          <a:p>
            <a:pPr>
              <a:buClr>
                <a:schemeClr val="accent2"/>
              </a:buClr>
            </a:pPr>
            <a:endParaRPr lang="en-AU" sz="2800" b="1" dirty="0"/>
          </a:p>
          <a:p>
            <a:pPr marL="285750" indent="-285750">
              <a:buClr>
                <a:schemeClr val="accent2"/>
              </a:buClr>
              <a:buFont typeface="Webdings" panose="05030102010509060703" pitchFamily="18" charset="2"/>
              <a:buChar char="4"/>
            </a:pPr>
            <a:r>
              <a:rPr lang="en-AU" dirty="0">
                <a:hlinkClick r:id="rId4"/>
              </a:rPr>
              <a:t>https://www.divorcecare.org/</a:t>
            </a:r>
            <a:endParaRPr lang="en-AU" dirty="0"/>
          </a:p>
          <a:p>
            <a:pPr marL="285750" indent="-285750">
              <a:buClr>
                <a:schemeClr val="accent2"/>
              </a:buClr>
              <a:buFont typeface="Webdings" panose="05030102010509060703" pitchFamily="18" charset="2"/>
              <a:buChar char="4"/>
            </a:pPr>
            <a:endParaRPr lang="en-AU" dirty="0"/>
          </a:p>
          <a:p>
            <a:pPr marL="285750" indent="-285750">
              <a:buClr>
                <a:schemeClr val="accent2"/>
              </a:buClr>
              <a:buFont typeface="Webdings" panose="05030102010509060703" pitchFamily="18" charset="2"/>
              <a:buChar char="4"/>
            </a:pPr>
            <a:r>
              <a:rPr lang="en-AU" dirty="0">
                <a:hlinkClick r:id="rId5"/>
              </a:rPr>
              <a:t>http://www.villagechurch.com.au/divorcecare</a:t>
            </a:r>
            <a:endParaRPr lang="en-AU" dirty="0"/>
          </a:p>
          <a:p>
            <a:pPr marL="285750" indent="-285750">
              <a:buClr>
                <a:schemeClr val="accent2"/>
              </a:buClr>
              <a:buFont typeface="Webdings" panose="05030102010509060703" pitchFamily="18" charset="2"/>
              <a:buChar char="4"/>
            </a:pPr>
            <a:endParaRPr lang="en-AU" dirty="0"/>
          </a:p>
          <a:p>
            <a:pPr marL="285750" indent="-285750">
              <a:buClr>
                <a:schemeClr val="accent2"/>
              </a:buClr>
              <a:buFont typeface="Webdings" panose="05030102010509060703" pitchFamily="18" charset="2"/>
              <a:buChar char="4"/>
            </a:pPr>
            <a:r>
              <a:rPr lang="en-AU" dirty="0"/>
              <a:t>Further reading: </a:t>
            </a:r>
          </a:p>
          <a:p>
            <a:pPr marL="742950" lvl="1" indent="-285750">
              <a:buFont typeface="Arial" charset="0"/>
              <a:buChar char="•"/>
            </a:pPr>
            <a:r>
              <a:rPr lang="en-US" i="1" dirty="0"/>
              <a:t>Marriage, Divorce, and Remarriage in the Bible </a:t>
            </a:r>
            <a:r>
              <a:rPr lang="en-US" dirty="0"/>
              <a:t>by Jay E. Adams</a:t>
            </a:r>
          </a:p>
          <a:p>
            <a:pPr marL="742950" lvl="1" indent="-285750">
              <a:buFont typeface="Arial" charset="0"/>
              <a:buChar char="•"/>
            </a:pPr>
            <a:r>
              <a:rPr lang="en-US" i="1" dirty="0"/>
              <a:t>Not Under Bondage: Biblical Divorce for Abuse, Adultery and Desertion</a:t>
            </a:r>
            <a:r>
              <a:rPr lang="en-US" dirty="0"/>
              <a:t> </a:t>
            </a:r>
            <a:br>
              <a:rPr lang="en-US" dirty="0"/>
            </a:br>
            <a:r>
              <a:rPr lang="en-US" dirty="0"/>
              <a:t>by Barbara Roberts </a:t>
            </a:r>
            <a:r>
              <a:rPr lang="sk-SK" dirty="0"/>
              <a:t> </a:t>
            </a:r>
          </a:p>
          <a:p>
            <a:pPr marL="742950" lvl="1" indent="-285750">
              <a:buFont typeface="Arial" charset="0"/>
              <a:buChar char="•"/>
            </a:pPr>
            <a:r>
              <a:rPr lang="sk-SK" i="1" dirty="0" err="1"/>
              <a:t>Divorce</a:t>
            </a:r>
            <a:r>
              <a:rPr lang="sk-SK" i="1" dirty="0"/>
              <a:t> and </a:t>
            </a:r>
            <a:r>
              <a:rPr lang="sk-SK" i="1" dirty="0" err="1"/>
              <a:t>Remarriage</a:t>
            </a:r>
            <a:r>
              <a:rPr lang="sk-SK" i="1" dirty="0"/>
              <a:t> in </a:t>
            </a:r>
            <a:r>
              <a:rPr lang="sk-SK" i="1" dirty="0" err="1"/>
              <a:t>the</a:t>
            </a:r>
            <a:r>
              <a:rPr lang="sk-SK" i="1" dirty="0"/>
              <a:t> </a:t>
            </a:r>
            <a:r>
              <a:rPr lang="sk-SK" i="1" dirty="0" err="1"/>
              <a:t>Bible</a:t>
            </a:r>
            <a:r>
              <a:rPr lang="sk-SK" i="1" dirty="0"/>
              <a:t>: </a:t>
            </a:r>
            <a:r>
              <a:rPr lang="sk-SK" i="1" dirty="0" err="1"/>
              <a:t>The</a:t>
            </a:r>
            <a:r>
              <a:rPr lang="sk-SK" i="1" dirty="0"/>
              <a:t> </a:t>
            </a:r>
            <a:r>
              <a:rPr lang="sk-SK" i="1" dirty="0" err="1"/>
              <a:t>Social</a:t>
            </a:r>
            <a:r>
              <a:rPr lang="sk-SK" i="1" dirty="0"/>
              <a:t> and </a:t>
            </a:r>
            <a:r>
              <a:rPr lang="sk-SK" i="1" dirty="0" err="1"/>
              <a:t>Literary</a:t>
            </a:r>
            <a:r>
              <a:rPr lang="sk-SK" i="1" dirty="0"/>
              <a:t> </a:t>
            </a:r>
            <a:r>
              <a:rPr lang="sk-SK" i="1" dirty="0" err="1"/>
              <a:t>Context</a:t>
            </a:r>
            <a:r>
              <a:rPr lang="sk-SK" i="1" dirty="0"/>
              <a:t> </a:t>
            </a:r>
            <a:br>
              <a:rPr lang="sk-SK" i="1" dirty="0"/>
            </a:br>
            <a:r>
              <a:rPr lang="sk-SK" dirty="0"/>
              <a:t>by David </a:t>
            </a:r>
            <a:r>
              <a:rPr lang="sk-SK" dirty="0" err="1"/>
              <a:t>Instone-Brewer</a:t>
            </a:r>
            <a:r>
              <a:rPr lang="en-AU" dirty="0"/>
              <a:t/>
            </a:r>
            <a:br>
              <a:rPr lang="en-AU" dirty="0"/>
            </a:br>
            <a:endParaRPr lang="en-AU" dirty="0"/>
          </a:p>
          <a:p>
            <a:pPr marL="285750" indent="-285750">
              <a:buClr>
                <a:schemeClr val="accent2"/>
              </a:buClr>
              <a:buFont typeface="Webdings" panose="05030102010509060703" pitchFamily="18" charset="2"/>
              <a:buChar char="4"/>
            </a:pPr>
            <a:r>
              <a:rPr lang="en-AU" dirty="0"/>
              <a:t>Contact Mike and Melinda:</a:t>
            </a:r>
          </a:p>
          <a:p>
            <a:pPr marL="714375" indent="-285750">
              <a:buClr>
                <a:schemeClr val="tx1"/>
              </a:buClr>
              <a:buFont typeface="Arial" panose="020B0604020202020204" pitchFamily="34" charset="0"/>
              <a:buChar char="•"/>
            </a:pPr>
            <a:r>
              <a:rPr lang="en-AU" dirty="0"/>
              <a:t>michael@authentica.net.au</a:t>
            </a:r>
          </a:p>
          <a:p>
            <a:pPr marL="714375" indent="-285750">
              <a:buClr>
                <a:schemeClr val="tx1"/>
              </a:buClr>
              <a:buFont typeface="Arial" panose="020B0604020202020204" pitchFamily="34" charset="0"/>
              <a:buChar char="•"/>
            </a:pPr>
            <a:r>
              <a:rPr lang="en-AU" dirty="0"/>
              <a:t>melinda@probono.com.au</a:t>
            </a:r>
          </a:p>
          <a:p>
            <a:pPr marL="714375" indent="-285750">
              <a:buClr>
                <a:schemeClr val="tx1"/>
              </a:buClr>
              <a:buFont typeface="Arial" panose="020B0604020202020204" pitchFamily="34" charset="0"/>
              <a:buChar char="•"/>
            </a:pPr>
            <a:endParaRPr lang="en-AU" dirty="0"/>
          </a:p>
        </p:txBody>
      </p:sp>
      <p:sp>
        <p:nvSpPr>
          <p:cNvPr id="7" name="Rectangle 6"/>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8584734" y="2086932"/>
            <a:ext cx="3051958" cy="3724096"/>
          </a:xfrm>
          <a:prstGeom prst="rect">
            <a:avLst/>
          </a:prstGeom>
          <a:noFill/>
        </p:spPr>
        <p:txBody>
          <a:bodyPr wrap="square" rtlCol="0">
            <a:spAutoFit/>
          </a:bodyPr>
          <a:lstStyle/>
          <a:p>
            <a:r>
              <a:rPr lang="en-US" sz="2000" i="1" dirty="0">
                <a:solidFill>
                  <a:schemeClr val="accent2"/>
                </a:solidFill>
              </a:rPr>
              <a:t>It was an indescribable relief to meet a group of believers who understood my pain so well. The group also gave me such deep connections and friendships that helped me transition into a new church where I could actually blossom again.</a:t>
            </a:r>
          </a:p>
          <a:p>
            <a:pPr>
              <a:lnSpc>
                <a:spcPct val="200000"/>
              </a:lnSpc>
            </a:pPr>
            <a:r>
              <a:rPr lang="en-US" b="1" dirty="0">
                <a:solidFill>
                  <a:schemeClr val="accent2"/>
                </a:solidFill>
              </a:rPr>
              <a:t>Male, 37, Inner West</a:t>
            </a:r>
          </a:p>
        </p:txBody>
      </p:sp>
    </p:spTree>
    <p:extLst>
      <p:ext uri="{BB962C8B-B14F-4D97-AF65-F5344CB8AC3E}">
        <p14:creationId xmlns:p14="http://schemas.microsoft.com/office/powerpoint/2010/main" val="3343520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6" name="TextBox 5"/>
          <p:cNvSpPr txBox="1"/>
          <p:nvPr/>
        </p:nvSpPr>
        <p:spPr>
          <a:xfrm>
            <a:off x="4258491" y="1789612"/>
            <a:ext cx="3230880" cy="1508105"/>
          </a:xfrm>
          <a:prstGeom prst="rect">
            <a:avLst/>
          </a:prstGeom>
          <a:noFill/>
        </p:spPr>
        <p:txBody>
          <a:bodyPr wrap="square" rtlCol="0">
            <a:spAutoFit/>
          </a:bodyPr>
          <a:lstStyle/>
          <a:p>
            <a:pPr>
              <a:buClr>
                <a:schemeClr val="accent2"/>
              </a:buClr>
            </a:pPr>
            <a:r>
              <a:rPr lang="en-AU" sz="3600" b="1"/>
              <a:t>Question time</a:t>
            </a:r>
          </a:p>
          <a:p>
            <a:pPr>
              <a:buClr>
                <a:schemeClr val="accent2"/>
              </a:buClr>
            </a:pPr>
            <a:endParaRPr lang="en-AU" sz="2800" b="1" dirty="0"/>
          </a:p>
          <a:p>
            <a:pPr>
              <a:buClr>
                <a:schemeClr val="accent2"/>
              </a:buClr>
            </a:pPr>
            <a:endParaRPr lang="en-AU" sz="2800" dirty="0"/>
          </a:p>
        </p:txBody>
      </p:sp>
      <p:sp>
        <p:nvSpPr>
          <p:cNvPr id="7" name="Rectangle 6"/>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4175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p:cNvPicPr>
            <a:picLocks noChangeAspect="1"/>
          </p:cNvPicPr>
          <p:nvPr/>
        </p:nvPicPr>
        <p:blipFill>
          <a:blip r:embed="rId2"/>
          <a:stretch>
            <a:fillRect/>
          </a:stretch>
        </p:blipFill>
        <p:spPr>
          <a:xfrm>
            <a:off x="157162" y="104775"/>
            <a:ext cx="2924175" cy="561975"/>
          </a:xfrm>
          <a:prstGeom prst="rect">
            <a:avLst/>
          </a:prstGeom>
        </p:spPr>
      </p:pic>
      <p:pic>
        <p:nvPicPr>
          <p:cNvPr id="7" name="Picture 6"/>
          <p:cNvPicPr>
            <a:picLocks noChangeAspect="1"/>
          </p:cNvPicPr>
          <p:nvPr/>
        </p:nvPicPr>
        <p:blipFill>
          <a:blip r:embed="rId3"/>
          <a:stretch>
            <a:fillRect/>
          </a:stretch>
        </p:blipFill>
        <p:spPr>
          <a:xfrm>
            <a:off x="10301287" y="114300"/>
            <a:ext cx="1800225" cy="552450"/>
          </a:xfrm>
          <a:prstGeom prst="rect">
            <a:avLst/>
          </a:prstGeom>
        </p:spPr>
      </p:pic>
      <p:sp>
        <p:nvSpPr>
          <p:cNvPr id="8" name="TextBox 7"/>
          <p:cNvSpPr txBox="1"/>
          <p:nvPr/>
        </p:nvSpPr>
        <p:spPr>
          <a:xfrm>
            <a:off x="809194" y="1176782"/>
            <a:ext cx="7635467" cy="4401205"/>
          </a:xfrm>
          <a:prstGeom prst="rect">
            <a:avLst/>
          </a:prstGeom>
          <a:noFill/>
        </p:spPr>
        <p:txBody>
          <a:bodyPr wrap="square" rtlCol="0">
            <a:spAutoFit/>
          </a:bodyPr>
          <a:lstStyle/>
          <a:p>
            <a:pPr>
              <a:lnSpc>
                <a:spcPct val="200000"/>
              </a:lnSpc>
              <a:buClr>
                <a:schemeClr val="accent2"/>
              </a:buClr>
            </a:pPr>
            <a:r>
              <a:rPr lang="en-AU" sz="2800" dirty="0"/>
              <a:t>Dominic Steele, Pastor, Village Church, Annandale</a:t>
            </a:r>
          </a:p>
          <a:p>
            <a:pPr>
              <a:lnSpc>
                <a:spcPct val="200000"/>
              </a:lnSpc>
              <a:buClr>
                <a:schemeClr val="accent2"/>
              </a:buClr>
            </a:pPr>
            <a:r>
              <a:rPr lang="en-AU" sz="2800" b="1" dirty="0">
                <a:solidFill>
                  <a:schemeClr val="accent2"/>
                </a:solidFill>
              </a:rPr>
              <a:t>Introduction</a:t>
            </a:r>
          </a:p>
          <a:p>
            <a:pPr marL="285750" indent="-285750">
              <a:lnSpc>
                <a:spcPct val="150000"/>
              </a:lnSpc>
              <a:buClr>
                <a:schemeClr val="accent2"/>
              </a:buClr>
              <a:buFont typeface="Webdings" panose="05030102010509060703" pitchFamily="18" charset="2"/>
              <a:buChar char="4"/>
            </a:pPr>
            <a:r>
              <a:rPr lang="en-AU" sz="2800" dirty="0"/>
              <a:t>Running Divorce Care at Village Church:</a:t>
            </a:r>
            <a:br>
              <a:rPr lang="en-AU" sz="2800" dirty="0"/>
            </a:br>
            <a:r>
              <a:rPr lang="en-AU" sz="2800" dirty="0">
                <a:solidFill>
                  <a:schemeClr val="accent2"/>
                </a:solidFill>
              </a:rPr>
              <a:t>-</a:t>
            </a:r>
            <a:r>
              <a:rPr lang="en-AU" sz="2800" dirty="0"/>
              <a:t> The history</a:t>
            </a:r>
            <a:br>
              <a:rPr lang="en-AU" sz="2800" dirty="0"/>
            </a:br>
            <a:r>
              <a:rPr lang="en-AU" sz="2800" dirty="0">
                <a:solidFill>
                  <a:schemeClr val="accent2"/>
                </a:solidFill>
              </a:rPr>
              <a:t>-</a:t>
            </a:r>
            <a:r>
              <a:rPr lang="en-AU" sz="2800" dirty="0"/>
              <a:t> The aim</a:t>
            </a:r>
            <a:br>
              <a:rPr lang="en-AU" sz="2800" dirty="0"/>
            </a:br>
            <a:r>
              <a:rPr lang="en-AU" sz="2800" dirty="0">
                <a:solidFill>
                  <a:schemeClr val="accent2"/>
                </a:solidFill>
              </a:rPr>
              <a:t>-</a:t>
            </a:r>
            <a:r>
              <a:rPr lang="en-AU" sz="2800" dirty="0"/>
              <a:t> The impact</a:t>
            </a:r>
          </a:p>
        </p:txBody>
      </p:sp>
    </p:spTree>
    <p:extLst>
      <p:ext uri="{BB962C8B-B14F-4D97-AF65-F5344CB8AC3E}">
        <p14:creationId xmlns:p14="http://schemas.microsoft.com/office/powerpoint/2010/main" val="1196845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6" name="TextBox 5"/>
          <p:cNvSpPr txBox="1"/>
          <p:nvPr/>
        </p:nvSpPr>
        <p:spPr>
          <a:xfrm>
            <a:off x="747068" y="1425117"/>
            <a:ext cx="10277236" cy="1384995"/>
          </a:xfrm>
          <a:prstGeom prst="rect">
            <a:avLst/>
          </a:prstGeom>
          <a:noFill/>
        </p:spPr>
        <p:txBody>
          <a:bodyPr wrap="square" rtlCol="0">
            <a:spAutoFit/>
          </a:bodyPr>
          <a:lstStyle/>
          <a:p>
            <a:pPr>
              <a:buClr>
                <a:schemeClr val="accent2"/>
              </a:buClr>
            </a:pPr>
            <a:r>
              <a:rPr lang="en-AU" sz="2800" dirty="0"/>
              <a:t>Michael Sheedy and Melinda Hunt, Divorce Care Group Leaders</a:t>
            </a:r>
          </a:p>
          <a:p>
            <a:pPr>
              <a:buClr>
                <a:schemeClr val="accent2"/>
              </a:buClr>
            </a:pPr>
            <a:endParaRPr lang="en-AU" sz="2800" dirty="0"/>
          </a:p>
          <a:p>
            <a:pPr marL="714375">
              <a:buClr>
                <a:schemeClr val="accent2"/>
              </a:buClr>
            </a:pPr>
            <a:r>
              <a:rPr lang="en-AU" sz="2800" dirty="0">
                <a:solidFill>
                  <a:schemeClr val="accent2"/>
                </a:solidFill>
              </a:rPr>
              <a:t> </a:t>
            </a:r>
            <a:endParaRPr lang="en-AU" sz="2800" dirty="0"/>
          </a:p>
        </p:txBody>
      </p:sp>
      <p:sp>
        <p:nvSpPr>
          <p:cNvPr id="8" name="TextBox 7"/>
          <p:cNvSpPr txBox="1"/>
          <p:nvPr/>
        </p:nvSpPr>
        <p:spPr>
          <a:xfrm>
            <a:off x="1935788" y="2883806"/>
            <a:ext cx="7565263" cy="2246769"/>
          </a:xfrm>
          <a:prstGeom prst="rect">
            <a:avLst/>
          </a:prstGeom>
          <a:noFill/>
        </p:spPr>
        <p:txBody>
          <a:bodyPr wrap="square" rtlCol="0">
            <a:spAutoFit/>
          </a:bodyPr>
          <a:lstStyle/>
          <a:p>
            <a:pPr marL="714375">
              <a:buClr>
                <a:schemeClr val="accent2"/>
              </a:buClr>
            </a:pPr>
            <a:r>
              <a:rPr lang="en-AU" sz="2800" dirty="0">
                <a:solidFill>
                  <a:schemeClr val="accent2"/>
                </a:solidFill>
              </a:rPr>
              <a:t> Matthew 9</a:t>
            </a:r>
            <a:r>
              <a:rPr lang="en-AU" sz="2800" dirty="0"/>
              <a:t> </a:t>
            </a:r>
          </a:p>
          <a:p>
            <a:pPr marL="809625">
              <a:buClr>
                <a:schemeClr val="accent2"/>
              </a:buClr>
            </a:pPr>
            <a:r>
              <a:rPr lang="en-AU" sz="2800" baseline="30000" dirty="0">
                <a:solidFill>
                  <a:srgbClr val="0070C0"/>
                </a:solidFill>
              </a:rPr>
              <a:t>37 </a:t>
            </a:r>
            <a:r>
              <a:rPr lang="en-AU" sz="2800" dirty="0">
                <a:solidFill>
                  <a:srgbClr val="0070C0"/>
                </a:solidFill>
              </a:rPr>
              <a:t>Then [Jesus] said to his disciples, </a:t>
            </a:r>
            <a:br>
              <a:rPr lang="en-AU" sz="2800" dirty="0">
                <a:solidFill>
                  <a:srgbClr val="0070C0"/>
                </a:solidFill>
              </a:rPr>
            </a:br>
            <a:r>
              <a:rPr lang="en-AU" sz="2800" dirty="0">
                <a:solidFill>
                  <a:srgbClr val="0070C0"/>
                </a:solidFill>
              </a:rPr>
              <a:t>“The harvest is plentiful but the workers are few. </a:t>
            </a:r>
            <a:r>
              <a:rPr lang="en-AU" sz="2800" baseline="30000" dirty="0">
                <a:solidFill>
                  <a:srgbClr val="0070C0"/>
                </a:solidFill>
              </a:rPr>
              <a:t>38 </a:t>
            </a:r>
            <a:r>
              <a:rPr lang="en-AU" sz="2800" dirty="0">
                <a:solidFill>
                  <a:srgbClr val="0070C0"/>
                </a:solidFill>
              </a:rPr>
              <a:t>Ask the Lord of the harvest, therefore, to send out workers into his harvest field.”</a:t>
            </a:r>
          </a:p>
        </p:txBody>
      </p:sp>
    </p:spTree>
    <p:extLst>
      <p:ext uri="{BB962C8B-B14F-4D97-AF65-F5344CB8AC3E}">
        <p14:creationId xmlns:p14="http://schemas.microsoft.com/office/powerpoint/2010/main" val="377543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7" name="TextBox 6"/>
          <p:cNvSpPr txBox="1"/>
          <p:nvPr/>
        </p:nvSpPr>
        <p:spPr>
          <a:xfrm>
            <a:off x="400595" y="1262743"/>
            <a:ext cx="6296420" cy="800219"/>
          </a:xfrm>
          <a:prstGeom prst="rect">
            <a:avLst/>
          </a:prstGeom>
          <a:noFill/>
        </p:spPr>
        <p:txBody>
          <a:bodyPr wrap="square" rtlCol="0">
            <a:spAutoFit/>
          </a:bodyPr>
          <a:lstStyle/>
          <a:p>
            <a:pPr>
              <a:buClr>
                <a:schemeClr val="accent2"/>
              </a:buClr>
            </a:pPr>
            <a:r>
              <a:rPr lang="en-AU" sz="2800" b="1" dirty="0"/>
              <a:t>Some feedback</a:t>
            </a:r>
          </a:p>
          <a:p>
            <a:pPr marL="285750" indent="-285750">
              <a:buClr>
                <a:schemeClr val="accent2"/>
              </a:buClr>
              <a:buFont typeface="Webdings" panose="05030102010509060703" pitchFamily="18" charset="2"/>
              <a:buChar char="4"/>
            </a:pPr>
            <a:endParaRPr lang="en-AU" dirty="0"/>
          </a:p>
        </p:txBody>
      </p:sp>
      <p:sp>
        <p:nvSpPr>
          <p:cNvPr id="8" name="Rectangle 7"/>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015083" y="2363091"/>
            <a:ext cx="8161833" cy="3554819"/>
          </a:xfrm>
          <a:prstGeom prst="rect">
            <a:avLst/>
          </a:prstGeom>
          <a:noFill/>
        </p:spPr>
        <p:txBody>
          <a:bodyPr wrap="square" rtlCol="0">
            <a:spAutoFit/>
          </a:bodyPr>
          <a:lstStyle/>
          <a:p>
            <a:pPr algn="ctr"/>
            <a:r>
              <a:rPr lang="en-US" sz="2000" i="1" dirty="0">
                <a:solidFill>
                  <a:schemeClr val="accent2"/>
                </a:solidFill>
              </a:rPr>
              <a:t>I didn't know what to expect when I signed up for for Divorce Care. </a:t>
            </a:r>
            <a:br>
              <a:rPr lang="en-US" sz="2000" i="1" dirty="0">
                <a:solidFill>
                  <a:schemeClr val="accent2"/>
                </a:solidFill>
              </a:rPr>
            </a:br>
            <a:r>
              <a:rPr lang="en-US" sz="2000" i="1" dirty="0">
                <a:solidFill>
                  <a:schemeClr val="accent2"/>
                </a:solidFill>
              </a:rPr>
              <a:t>I imagined it would be awkward and difficult and that I would not say a thing because who in their right mind shares personal, intimate things about their brokenness with strangers. You had to be desperate or nuts to do that. </a:t>
            </a:r>
            <a:br>
              <a:rPr lang="en-US" sz="2000" i="1" dirty="0">
                <a:solidFill>
                  <a:schemeClr val="accent2"/>
                </a:solidFill>
              </a:rPr>
            </a:br>
            <a:r>
              <a:rPr lang="en-US" sz="2000" i="1" dirty="0">
                <a:solidFill>
                  <a:schemeClr val="accent2"/>
                </a:solidFill>
              </a:rPr>
              <a:t>As it turned out I must have been both desperate and nuts as I think I have become a regular sharer. </a:t>
            </a:r>
          </a:p>
          <a:p>
            <a:pPr algn="ctr"/>
            <a:r>
              <a:rPr lang="en-US" sz="2000" i="1" dirty="0">
                <a:solidFill>
                  <a:schemeClr val="accent2"/>
                </a:solidFill>
              </a:rPr>
              <a:t>Divorce care is the high point in my calendar, Melinda and Mike are friendly, easy going and genuinely caring. Divorce care helped me heal and gave </a:t>
            </a:r>
            <a:br>
              <a:rPr lang="en-US" sz="2000" i="1" dirty="0">
                <a:solidFill>
                  <a:schemeClr val="accent2"/>
                </a:solidFill>
              </a:rPr>
            </a:br>
            <a:r>
              <a:rPr lang="en-US" sz="2000" i="1" dirty="0">
                <a:solidFill>
                  <a:schemeClr val="accent2"/>
                </a:solidFill>
              </a:rPr>
              <a:t>me a new perspective. Try it, what have you got to lose. </a:t>
            </a:r>
          </a:p>
          <a:p>
            <a:pPr algn="ctr">
              <a:lnSpc>
                <a:spcPct val="150000"/>
              </a:lnSpc>
            </a:pPr>
            <a:r>
              <a:rPr lang="en-US" b="1" dirty="0">
                <a:solidFill>
                  <a:schemeClr val="accent2"/>
                </a:solidFill>
              </a:rPr>
              <a:t>Female, 50, Inner West</a:t>
            </a:r>
          </a:p>
          <a:p>
            <a:pPr algn="ctr"/>
            <a:endParaRPr lang="en-US" b="1" dirty="0">
              <a:solidFill>
                <a:schemeClr val="accent2"/>
              </a:solidFill>
            </a:endParaRPr>
          </a:p>
        </p:txBody>
      </p:sp>
    </p:spTree>
    <p:extLst>
      <p:ext uri="{BB962C8B-B14F-4D97-AF65-F5344CB8AC3E}">
        <p14:creationId xmlns:p14="http://schemas.microsoft.com/office/powerpoint/2010/main" val="112685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7" name="TextBox 6"/>
          <p:cNvSpPr txBox="1"/>
          <p:nvPr/>
        </p:nvSpPr>
        <p:spPr>
          <a:xfrm>
            <a:off x="400595" y="1262743"/>
            <a:ext cx="6296420" cy="800219"/>
          </a:xfrm>
          <a:prstGeom prst="rect">
            <a:avLst/>
          </a:prstGeom>
          <a:noFill/>
        </p:spPr>
        <p:txBody>
          <a:bodyPr wrap="square" rtlCol="0">
            <a:spAutoFit/>
          </a:bodyPr>
          <a:lstStyle/>
          <a:p>
            <a:pPr>
              <a:buClr>
                <a:schemeClr val="accent2"/>
              </a:buClr>
            </a:pPr>
            <a:r>
              <a:rPr lang="en-AU" sz="2800" b="1" dirty="0"/>
              <a:t>Some feedback</a:t>
            </a:r>
          </a:p>
          <a:p>
            <a:pPr marL="285750" indent="-285750">
              <a:buClr>
                <a:schemeClr val="accent2"/>
              </a:buClr>
              <a:buFont typeface="Webdings" panose="05030102010509060703" pitchFamily="18" charset="2"/>
              <a:buChar char="4"/>
            </a:pPr>
            <a:endParaRPr lang="en-AU" dirty="0"/>
          </a:p>
        </p:txBody>
      </p:sp>
      <p:sp>
        <p:nvSpPr>
          <p:cNvPr id="8" name="Rectangle 7"/>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2664977" y="2454849"/>
            <a:ext cx="6862046" cy="3539430"/>
          </a:xfrm>
          <a:prstGeom prst="rect">
            <a:avLst/>
          </a:prstGeom>
        </p:spPr>
        <p:txBody>
          <a:bodyPr wrap="square">
            <a:spAutoFit/>
          </a:bodyPr>
          <a:lstStyle/>
          <a:p>
            <a:pPr algn="ctr"/>
            <a:r>
              <a:rPr lang="en-US" sz="2000" i="1" dirty="0">
                <a:solidFill>
                  <a:schemeClr val="accent2"/>
                </a:solidFill>
              </a:rPr>
              <a:t>Divorce is difficult, divisive and draining! Attending the Divorce Care course with our sensitive facilitators and other people going through similar situations gave me the strength and skills to navigate this time in my life. </a:t>
            </a:r>
          </a:p>
          <a:p>
            <a:pPr algn="ctr"/>
            <a:r>
              <a:rPr lang="en-US" sz="2000" i="1" dirty="0">
                <a:solidFill>
                  <a:schemeClr val="accent2"/>
                </a:solidFill>
              </a:rPr>
              <a:t>I pray more churches in the Diocese would implement the Divorce Care course to support and encourage those who find their marriages breaking down.</a:t>
            </a:r>
          </a:p>
          <a:p>
            <a:pPr algn="ctr"/>
            <a:r>
              <a:rPr lang="en-US" sz="2000" i="1" dirty="0">
                <a:solidFill>
                  <a:schemeClr val="accent2"/>
                </a:solidFill>
              </a:rPr>
              <a:t>I also think churches should be running courses for Marriage Enrichment, Better Communication and Parenting as a priority, which may help lessen the need for divorce courses.</a:t>
            </a:r>
          </a:p>
          <a:p>
            <a:pPr algn="ctr">
              <a:lnSpc>
                <a:spcPct val="150000"/>
              </a:lnSpc>
            </a:pPr>
            <a:r>
              <a:rPr lang="en-US" sz="1600" b="1" dirty="0">
                <a:solidFill>
                  <a:schemeClr val="accent2"/>
                </a:solidFill>
              </a:rPr>
              <a:t>Female, 56, South Western suburbs </a:t>
            </a:r>
          </a:p>
        </p:txBody>
      </p:sp>
    </p:spTree>
    <p:extLst>
      <p:ext uri="{BB962C8B-B14F-4D97-AF65-F5344CB8AC3E}">
        <p14:creationId xmlns:p14="http://schemas.microsoft.com/office/powerpoint/2010/main" val="1734879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6" name="TextBox 5"/>
          <p:cNvSpPr txBox="1"/>
          <p:nvPr/>
        </p:nvSpPr>
        <p:spPr>
          <a:xfrm>
            <a:off x="747068" y="1425117"/>
            <a:ext cx="10277236" cy="4185761"/>
          </a:xfrm>
          <a:prstGeom prst="rect">
            <a:avLst/>
          </a:prstGeom>
          <a:noFill/>
        </p:spPr>
        <p:txBody>
          <a:bodyPr wrap="square" rtlCol="0">
            <a:spAutoFit/>
          </a:bodyPr>
          <a:lstStyle/>
          <a:p>
            <a:pPr>
              <a:buClr>
                <a:schemeClr val="accent2"/>
              </a:buClr>
            </a:pPr>
            <a:r>
              <a:rPr lang="en-AU" sz="2800" dirty="0"/>
              <a:t>Michael Sheedy and Melinda Hunt, </a:t>
            </a:r>
            <a:br>
              <a:rPr lang="en-AU" sz="2800" dirty="0"/>
            </a:br>
            <a:r>
              <a:rPr lang="en-AU" sz="2800" dirty="0"/>
              <a:t>Divorce Care Group Leaders</a:t>
            </a:r>
          </a:p>
          <a:p>
            <a:pPr>
              <a:lnSpc>
                <a:spcPct val="150000"/>
              </a:lnSpc>
              <a:buClr>
                <a:schemeClr val="accent2"/>
              </a:buClr>
            </a:pPr>
            <a:r>
              <a:rPr lang="en-AU" sz="2800" b="1" dirty="0">
                <a:solidFill>
                  <a:schemeClr val="accent2"/>
                </a:solidFill>
              </a:rPr>
              <a:t>Elective outline</a:t>
            </a:r>
          </a:p>
          <a:p>
            <a:pPr marL="285750" indent="-285750">
              <a:buClr>
                <a:schemeClr val="accent2"/>
              </a:buClr>
              <a:buFont typeface="Webdings" panose="05030102010509060703" pitchFamily="18" charset="2"/>
              <a:buChar char="4"/>
            </a:pPr>
            <a:r>
              <a:rPr lang="en-AU" sz="2800" dirty="0"/>
              <a:t>What is Divorce Care?</a:t>
            </a:r>
          </a:p>
          <a:p>
            <a:pPr marL="285750" indent="-285750">
              <a:buClr>
                <a:schemeClr val="accent2"/>
              </a:buClr>
              <a:buFont typeface="Webdings" panose="05030102010509060703" pitchFamily="18" charset="2"/>
              <a:buChar char="4"/>
            </a:pPr>
            <a:r>
              <a:rPr lang="en-AU" sz="2800" dirty="0"/>
              <a:t>Why run Divorce Care?</a:t>
            </a:r>
          </a:p>
          <a:p>
            <a:pPr marL="285750" indent="-285750">
              <a:buClr>
                <a:schemeClr val="accent2"/>
              </a:buClr>
              <a:buFont typeface="Webdings" panose="05030102010509060703" pitchFamily="18" charset="2"/>
              <a:buChar char="4"/>
            </a:pPr>
            <a:r>
              <a:rPr lang="en-AU" sz="2800" dirty="0"/>
              <a:t>How to run Divorce Care?</a:t>
            </a:r>
          </a:p>
          <a:p>
            <a:pPr marL="285750" indent="-285750">
              <a:buClr>
                <a:schemeClr val="accent2"/>
              </a:buClr>
              <a:buFont typeface="Webdings" panose="05030102010509060703" pitchFamily="18" charset="2"/>
              <a:buChar char="4"/>
            </a:pPr>
            <a:r>
              <a:rPr lang="en-AU" sz="2800" dirty="0"/>
              <a:t>Other things to consider</a:t>
            </a:r>
          </a:p>
          <a:p>
            <a:pPr marL="285750" indent="-285750">
              <a:buClr>
                <a:schemeClr val="accent2"/>
              </a:buClr>
              <a:buFont typeface="Webdings" panose="05030102010509060703" pitchFamily="18" charset="2"/>
              <a:buChar char="4"/>
            </a:pPr>
            <a:r>
              <a:rPr lang="en-AU" sz="2800" dirty="0"/>
              <a:t>Resources</a:t>
            </a:r>
          </a:p>
          <a:p>
            <a:pPr marL="285750" indent="-285750">
              <a:buClr>
                <a:schemeClr val="accent2"/>
              </a:buClr>
              <a:buFont typeface="Webdings" panose="05030102010509060703" pitchFamily="18" charset="2"/>
              <a:buChar char="4"/>
            </a:pPr>
            <a:r>
              <a:rPr lang="en-AU" sz="2800" dirty="0"/>
              <a:t>Question time</a:t>
            </a:r>
          </a:p>
        </p:txBody>
      </p:sp>
      <p:sp>
        <p:nvSpPr>
          <p:cNvPr id="8" name="TextBox 7"/>
          <p:cNvSpPr txBox="1"/>
          <p:nvPr/>
        </p:nvSpPr>
        <p:spPr>
          <a:xfrm>
            <a:off x="6228413" y="1592382"/>
            <a:ext cx="5418944" cy="2123658"/>
          </a:xfrm>
          <a:prstGeom prst="rect">
            <a:avLst/>
          </a:prstGeom>
          <a:noFill/>
        </p:spPr>
        <p:txBody>
          <a:bodyPr wrap="square" rtlCol="0">
            <a:spAutoFit/>
          </a:bodyPr>
          <a:lstStyle/>
          <a:p>
            <a:r>
              <a:rPr lang="en-US" i="1" dirty="0">
                <a:solidFill>
                  <a:schemeClr val="accent2"/>
                </a:solidFill>
              </a:rPr>
              <a:t>The Divorce Care course was transformative. From the first meeting, I no longer felt alone and insignificant. There was no judgement, just a shared understanding of the pain I was going through. The support I received there was instrumental in my recovery. I've made lifelong friends.</a:t>
            </a:r>
          </a:p>
          <a:p>
            <a:pPr>
              <a:lnSpc>
                <a:spcPct val="150000"/>
              </a:lnSpc>
            </a:pPr>
            <a:r>
              <a:rPr lang="en-GB" sz="1600" b="1" dirty="0">
                <a:solidFill>
                  <a:schemeClr val="accent2"/>
                </a:solidFill>
              </a:rPr>
              <a:t>Female, 36, Western Suburbs</a:t>
            </a:r>
          </a:p>
        </p:txBody>
      </p:sp>
      <p:sp>
        <p:nvSpPr>
          <p:cNvPr id="9" name="TextBox 8"/>
          <p:cNvSpPr txBox="1"/>
          <p:nvPr/>
        </p:nvSpPr>
        <p:spPr>
          <a:xfrm>
            <a:off x="6228412" y="4028603"/>
            <a:ext cx="5418945" cy="2400657"/>
          </a:xfrm>
          <a:prstGeom prst="rect">
            <a:avLst/>
          </a:prstGeom>
          <a:noFill/>
        </p:spPr>
        <p:txBody>
          <a:bodyPr wrap="square" rtlCol="0">
            <a:spAutoFit/>
          </a:bodyPr>
          <a:lstStyle/>
          <a:p>
            <a:r>
              <a:rPr lang="en-US" i="1" dirty="0">
                <a:solidFill>
                  <a:schemeClr val="accent2"/>
                </a:solidFill>
              </a:rPr>
              <a:t>The divorce care group has been a great way to 'feel normal' again. To meet up with others in similar situations or even when its a very different circumstance to hear their thoughts, and to </a:t>
            </a:r>
            <a:r>
              <a:rPr lang="en-US" i="1" dirty="0" err="1">
                <a:solidFill>
                  <a:schemeClr val="accent2"/>
                </a:solidFill>
              </a:rPr>
              <a:t>realise</a:t>
            </a:r>
            <a:r>
              <a:rPr lang="en-US" i="1" dirty="0">
                <a:solidFill>
                  <a:schemeClr val="accent2"/>
                </a:solidFill>
              </a:rPr>
              <a:t> you are not alone has been a great therapy in and of itself. The DVD's are packed full of insight and have great advice. I have really learnt a lot. </a:t>
            </a:r>
          </a:p>
          <a:p>
            <a:pPr>
              <a:lnSpc>
                <a:spcPct val="150000"/>
              </a:lnSpc>
            </a:pPr>
            <a:r>
              <a:rPr lang="en-GB" sz="1600" b="1" dirty="0">
                <a:solidFill>
                  <a:schemeClr val="accent2"/>
                </a:solidFill>
              </a:rPr>
              <a:t>Female, 42, Inner West</a:t>
            </a:r>
          </a:p>
        </p:txBody>
      </p:sp>
    </p:spTree>
    <p:extLst>
      <p:ext uri="{BB962C8B-B14F-4D97-AF65-F5344CB8AC3E}">
        <p14:creationId xmlns:p14="http://schemas.microsoft.com/office/powerpoint/2010/main" val="54430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7" name="TextBox 6"/>
          <p:cNvSpPr txBox="1"/>
          <p:nvPr/>
        </p:nvSpPr>
        <p:spPr>
          <a:xfrm>
            <a:off x="400595" y="1262743"/>
            <a:ext cx="6296420" cy="4832092"/>
          </a:xfrm>
          <a:prstGeom prst="rect">
            <a:avLst/>
          </a:prstGeom>
          <a:noFill/>
        </p:spPr>
        <p:txBody>
          <a:bodyPr wrap="square" rtlCol="0">
            <a:spAutoFit/>
          </a:bodyPr>
          <a:lstStyle/>
          <a:p>
            <a:pPr>
              <a:buClr>
                <a:schemeClr val="accent2"/>
              </a:buClr>
            </a:pPr>
            <a:r>
              <a:rPr lang="en-AU" sz="2800" b="1" dirty="0"/>
              <a:t>What is Divorce Care?</a:t>
            </a:r>
          </a:p>
          <a:p>
            <a:pPr>
              <a:buClr>
                <a:schemeClr val="accent2"/>
              </a:buClr>
            </a:pPr>
            <a:endParaRPr lang="en-AU" sz="2800" b="1" dirty="0"/>
          </a:p>
          <a:p>
            <a:pPr marL="285750" indent="-285750">
              <a:buClr>
                <a:schemeClr val="accent2"/>
              </a:buClr>
              <a:buFont typeface="Webdings" panose="05030102010509060703" pitchFamily="18" charset="2"/>
              <a:buChar char="4"/>
            </a:pPr>
            <a:r>
              <a:rPr lang="en-AU" dirty="0"/>
              <a:t>A church ministry to support people who have gone through a separation or divorce</a:t>
            </a:r>
          </a:p>
          <a:p>
            <a:pPr marL="742950" lvl="1" indent="-285750">
              <a:buClr>
                <a:schemeClr val="accent2"/>
              </a:buClr>
              <a:buFont typeface="Agency FB" panose="020B0503020202020204" pitchFamily="34" charset="0"/>
              <a:buChar char="-"/>
            </a:pPr>
            <a:r>
              <a:rPr lang="en-AU" dirty="0"/>
              <a:t>Aims to give people the hope that is found in Jesus</a:t>
            </a:r>
          </a:p>
          <a:p>
            <a:pPr marL="742950" lvl="1" indent="-285750">
              <a:buClr>
                <a:schemeClr val="accent2"/>
              </a:buClr>
              <a:buFont typeface="Agency FB" panose="020B0503020202020204" pitchFamily="34" charset="0"/>
              <a:buChar char="-"/>
            </a:pPr>
            <a:r>
              <a:rPr lang="en-AU" dirty="0"/>
              <a:t>Uses an American DVD resource</a:t>
            </a:r>
          </a:p>
          <a:p>
            <a:pPr marL="742950" lvl="1" indent="-285750">
              <a:buClr>
                <a:schemeClr val="accent2"/>
              </a:buClr>
              <a:buFont typeface="Agency FB" panose="020B0503020202020204" pitchFamily="34" charset="0"/>
              <a:buChar char="-"/>
            </a:pPr>
            <a:r>
              <a:rPr lang="en-AU" dirty="0"/>
              <a:t>Suitable for those recently separated through to those who have been divorced for a while</a:t>
            </a:r>
          </a:p>
          <a:p>
            <a:pPr marL="285750" indent="-285750">
              <a:lnSpc>
                <a:spcPct val="150000"/>
              </a:lnSpc>
              <a:buClr>
                <a:schemeClr val="accent2"/>
              </a:buClr>
              <a:buFont typeface="Webdings" panose="05030102010509060703" pitchFamily="18" charset="2"/>
              <a:buChar char="4"/>
            </a:pPr>
            <a:endParaRPr lang="en-AU" dirty="0"/>
          </a:p>
          <a:p>
            <a:pPr marL="285750" indent="-285750">
              <a:lnSpc>
                <a:spcPct val="150000"/>
              </a:lnSpc>
              <a:buClr>
                <a:schemeClr val="accent2"/>
              </a:buClr>
              <a:buFont typeface="Webdings" panose="05030102010509060703" pitchFamily="18" charset="2"/>
              <a:buChar char="4"/>
            </a:pPr>
            <a:r>
              <a:rPr lang="en-AU" dirty="0"/>
              <a:t>A group activity</a:t>
            </a:r>
          </a:p>
          <a:p>
            <a:pPr marL="742950" lvl="1" indent="-285750">
              <a:buClr>
                <a:schemeClr val="accent2"/>
              </a:buClr>
              <a:buFont typeface="Agency FB" panose="020B0503020202020204" pitchFamily="34" charset="0"/>
              <a:buChar char="-"/>
            </a:pPr>
            <a:r>
              <a:rPr lang="en-AU" dirty="0"/>
              <a:t>Aims to be supportive, caring and relationship building</a:t>
            </a:r>
          </a:p>
          <a:p>
            <a:pPr marL="742950" lvl="1" indent="-285750">
              <a:buClr>
                <a:schemeClr val="accent2"/>
              </a:buClr>
              <a:buFont typeface="Agency FB" panose="020B0503020202020204" pitchFamily="34" charset="0"/>
              <a:buChar char="-"/>
            </a:pPr>
            <a:r>
              <a:rPr lang="en-AU" dirty="0"/>
              <a:t>Focuses on topics relevant to separation and divorce </a:t>
            </a:r>
          </a:p>
          <a:p>
            <a:pPr marL="742950" lvl="1" indent="-285750">
              <a:buClr>
                <a:schemeClr val="accent2"/>
              </a:buClr>
              <a:buFont typeface="Agency FB" panose="020B0503020202020204" pitchFamily="34" charset="0"/>
              <a:buChar char="-"/>
            </a:pPr>
            <a:r>
              <a:rPr lang="en-AU" dirty="0"/>
              <a:t>Christ centred / biblically informed</a:t>
            </a:r>
          </a:p>
          <a:p>
            <a:pPr marL="742950" lvl="1" indent="-285750">
              <a:buClr>
                <a:schemeClr val="accent2"/>
              </a:buClr>
              <a:buFont typeface="Agency FB" panose="020B0503020202020204" pitchFamily="34" charset="0"/>
              <a:buChar char="-"/>
            </a:pPr>
            <a:r>
              <a:rPr lang="en-AU" dirty="0"/>
              <a:t>Not a bible study</a:t>
            </a:r>
          </a:p>
          <a:p>
            <a:pPr marL="285750" indent="-285750">
              <a:buClr>
                <a:schemeClr val="accent2"/>
              </a:buClr>
              <a:buFont typeface="Webdings" panose="05030102010509060703" pitchFamily="18" charset="2"/>
              <a:buChar char="4"/>
            </a:pPr>
            <a:endParaRPr lang="en-AU" dirty="0"/>
          </a:p>
        </p:txBody>
      </p:sp>
      <p:sp>
        <p:nvSpPr>
          <p:cNvPr id="8" name="Rectangle 7"/>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7611414" y="1500943"/>
            <a:ext cx="3947375" cy="4832092"/>
          </a:xfrm>
          <a:prstGeom prst="rect">
            <a:avLst/>
          </a:prstGeom>
          <a:noFill/>
        </p:spPr>
        <p:txBody>
          <a:bodyPr wrap="square" rtlCol="0">
            <a:spAutoFit/>
          </a:bodyPr>
          <a:lstStyle/>
          <a:p>
            <a:r>
              <a:rPr lang="en-US" sz="1700" i="1" dirty="0">
                <a:solidFill>
                  <a:schemeClr val="accent2"/>
                </a:solidFill>
              </a:rPr>
              <a:t>Divorce Care connected you with a community of people who could understand the deep grief involved in divorce, when it can be a terribly isolating experience.</a:t>
            </a:r>
          </a:p>
          <a:p>
            <a:r>
              <a:rPr lang="en-US" sz="1700" i="1" dirty="0">
                <a:solidFill>
                  <a:schemeClr val="accent2"/>
                </a:solidFill>
              </a:rPr>
              <a:t>It </a:t>
            </a:r>
            <a:r>
              <a:rPr lang="en-US" sz="1700" i="1" dirty="0" err="1">
                <a:solidFill>
                  <a:schemeClr val="accent2"/>
                </a:solidFill>
              </a:rPr>
              <a:t>normalised</a:t>
            </a:r>
            <a:r>
              <a:rPr lang="en-US" sz="1700" i="1" dirty="0">
                <a:solidFill>
                  <a:schemeClr val="accent2"/>
                </a:solidFill>
              </a:rPr>
              <a:t> and recognised many feelings of grief and gave a Christian perspective, offering hope.  </a:t>
            </a:r>
          </a:p>
          <a:p>
            <a:r>
              <a:rPr lang="en-US" sz="1700" i="1" dirty="0">
                <a:solidFill>
                  <a:schemeClr val="accent2"/>
                </a:solidFill>
              </a:rPr>
              <a:t>The warmth, hospitality and generosity of the hosts who ran the course had a deep and profound effect on me, and I hope I may one day be able to walk alongside and journey with other people in such a difficult and life changing time. </a:t>
            </a:r>
          </a:p>
          <a:p>
            <a:r>
              <a:rPr lang="en-US" sz="1700" i="1" dirty="0">
                <a:solidFill>
                  <a:schemeClr val="accent2"/>
                </a:solidFill>
              </a:rPr>
              <a:t>This course is real and honest and should be offered in all Christian churches. </a:t>
            </a:r>
          </a:p>
          <a:p>
            <a:pPr>
              <a:lnSpc>
                <a:spcPct val="200000"/>
              </a:lnSpc>
            </a:pPr>
            <a:r>
              <a:rPr lang="en-US" sz="1600" b="1" dirty="0">
                <a:solidFill>
                  <a:schemeClr val="accent2"/>
                </a:solidFill>
              </a:rPr>
              <a:t>Female, 33, Sutherland Shire</a:t>
            </a:r>
            <a:endParaRPr lang="en-US" sz="1600" b="1" i="1" dirty="0">
              <a:solidFill>
                <a:schemeClr val="accent2"/>
              </a:solidFill>
            </a:endParaRPr>
          </a:p>
        </p:txBody>
      </p:sp>
    </p:spTree>
    <p:extLst>
      <p:ext uri="{BB962C8B-B14F-4D97-AF65-F5344CB8AC3E}">
        <p14:creationId xmlns:p14="http://schemas.microsoft.com/office/powerpoint/2010/main" val="418257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7" name="TextBox 6"/>
          <p:cNvSpPr txBox="1"/>
          <p:nvPr/>
        </p:nvSpPr>
        <p:spPr>
          <a:xfrm>
            <a:off x="400594" y="1262743"/>
            <a:ext cx="5875263" cy="4693593"/>
          </a:xfrm>
          <a:prstGeom prst="rect">
            <a:avLst/>
          </a:prstGeom>
          <a:noFill/>
        </p:spPr>
        <p:txBody>
          <a:bodyPr wrap="none" rtlCol="0">
            <a:spAutoFit/>
          </a:bodyPr>
          <a:lstStyle/>
          <a:p>
            <a:pPr>
              <a:buClr>
                <a:schemeClr val="accent2"/>
              </a:buClr>
            </a:pPr>
            <a:r>
              <a:rPr lang="en-AU" sz="2800" b="1" dirty="0"/>
              <a:t>What is Divorce Care?</a:t>
            </a:r>
          </a:p>
          <a:p>
            <a:pPr>
              <a:buClr>
                <a:schemeClr val="accent2"/>
              </a:buClr>
            </a:pPr>
            <a:endParaRPr lang="en-AU" sz="2800" b="1" dirty="0"/>
          </a:p>
          <a:p>
            <a:pPr marL="285750" indent="-285750">
              <a:buClr>
                <a:schemeClr val="accent2"/>
              </a:buClr>
              <a:buFont typeface="Webdings" panose="05030102010509060703" pitchFamily="18" charset="2"/>
              <a:buChar char="4"/>
            </a:pPr>
            <a:r>
              <a:rPr lang="en-AU" dirty="0"/>
              <a:t>Covering the following topics over 14 weeks or fortnights:</a:t>
            </a:r>
          </a:p>
          <a:p>
            <a:pPr marL="285750" indent="-285750">
              <a:buClr>
                <a:schemeClr val="accent2"/>
              </a:buClr>
              <a:buFont typeface="Webdings" panose="05030102010509060703" pitchFamily="18" charset="2"/>
              <a:buChar char="4"/>
            </a:pPr>
            <a:endParaRPr lang="en-AU" dirty="0"/>
          </a:p>
          <a:p>
            <a:pPr marL="800100" lvl="1" indent="-342900">
              <a:lnSpc>
                <a:spcPct val="150000"/>
              </a:lnSpc>
              <a:buClr>
                <a:schemeClr val="accent2"/>
              </a:buClr>
              <a:buFont typeface="+mj-lt"/>
              <a:buAutoNum type="arabicPeriod"/>
            </a:pPr>
            <a:r>
              <a:rPr lang="en-AU" dirty="0"/>
              <a:t>What’s Happening to Me? </a:t>
            </a:r>
          </a:p>
          <a:p>
            <a:pPr marL="800100" lvl="1" indent="-342900">
              <a:lnSpc>
                <a:spcPct val="150000"/>
              </a:lnSpc>
              <a:buClr>
                <a:schemeClr val="accent2"/>
              </a:buClr>
              <a:buFont typeface="+mj-lt"/>
              <a:buAutoNum type="arabicPeriod"/>
            </a:pPr>
            <a:r>
              <a:rPr lang="en-AU" dirty="0"/>
              <a:t>The Road to Healing/Finding Help</a:t>
            </a:r>
          </a:p>
          <a:p>
            <a:pPr marL="800100" lvl="1" indent="-342900">
              <a:lnSpc>
                <a:spcPct val="150000"/>
              </a:lnSpc>
              <a:buClr>
                <a:schemeClr val="accent2"/>
              </a:buClr>
              <a:buFont typeface="+mj-lt"/>
              <a:buAutoNum type="arabicPeriod"/>
            </a:pPr>
            <a:r>
              <a:rPr lang="en-AU" dirty="0"/>
              <a:t>Facing My Anger</a:t>
            </a:r>
          </a:p>
          <a:p>
            <a:pPr marL="800100" lvl="1" indent="-342900">
              <a:lnSpc>
                <a:spcPct val="150000"/>
              </a:lnSpc>
              <a:buClr>
                <a:schemeClr val="accent2"/>
              </a:buClr>
              <a:buFont typeface="+mj-lt"/>
              <a:buAutoNum type="arabicPeriod"/>
            </a:pPr>
            <a:r>
              <a:rPr lang="en-AU" dirty="0"/>
              <a:t>Facing My Depression</a:t>
            </a:r>
          </a:p>
          <a:p>
            <a:pPr marL="800100" lvl="1" indent="-342900">
              <a:lnSpc>
                <a:spcPct val="150000"/>
              </a:lnSpc>
              <a:buClr>
                <a:schemeClr val="accent2"/>
              </a:buClr>
              <a:buFont typeface="+mj-lt"/>
              <a:buAutoNum type="arabicPeriod"/>
            </a:pPr>
            <a:r>
              <a:rPr lang="en-AU" dirty="0"/>
              <a:t>Facing My Loneliness</a:t>
            </a:r>
          </a:p>
          <a:p>
            <a:pPr marL="800100" lvl="1" indent="-342900">
              <a:lnSpc>
                <a:spcPct val="150000"/>
              </a:lnSpc>
              <a:buClr>
                <a:schemeClr val="accent2"/>
              </a:buClr>
              <a:buFont typeface="+mj-lt"/>
              <a:buAutoNum type="arabicPeriod"/>
            </a:pPr>
            <a:r>
              <a:rPr lang="en-AU" dirty="0"/>
              <a:t>What Does the Owner’s Manual Say? </a:t>
            </a:r>
          </a:p>
          <a:p>
            <a:pPr marL="800100" lvl="1" indent="-342900">
              <a:lnSpc>
                <a:spcPct val="150000"/>
              </a:lnSpc>
              <a:buClr>
                <a:schemeClr val="accent2"/>
              </a:buClr>
              <a:buFont typeface="+mj-lt"/>
              <a:buAutoNum type="arabicPeriod"/>
            </a:pPr>
            <a:r>
              <a:rPr lang="en-AU" dirty="0"/>
              <a:t>New Relationships </a:t>
            </a:r>
          </a:p>
          <a:p>
            <a:pPr marL="285750" indent="-285750">
              <a:buClr>
                <a:schemeClr val="accent2"/>
              </a:buClr>
              <a:buFont typeface="Webdings" panose="05030102010509060703" pitchFamily="18" charset="2"/>
              <a:buChar char="4"/>
            </a:pPr>
            <a:endParaRPr lang="en-AU" dirty="0"/>
          </a:p>
        </p:txBody>
      </p:sp>
      <p:sp>
        <p:nvSpPr>
          <p:cNvPr id="6" name="TextBox 5"/>
          <p:cNvSpPr txBox="1"/>
          <p:nvPr/>
        </p:nvSpPr>
        <p:spPr>
          <a:xfrm>
            <a:off x="4568736" y="2715263"/>
            <a:ext cx="4256422" cy="3277820"/>
          </a:xfrm>
          <a:prstGeom prst="rect">
            <a:avLst/>
          </a:prstGeom>
          <a:noFill/>
        </p:spPr>
        <p:txBody>
          <a:bodyPr wrap="none" rtlCol="0">
            <a:spAutoFit/>
          </a:bodyPr>
          <a:lstStyle/>
          <a:p>
            <a:pPr marL="800100" lvl="1" indent="-342900">
              <a:lnSpc>
                <a:spcPct val="150000"/>
              </a:lnSpc>
              <a:buClr>
                <a:schemeClr val="accent2"/>
              </a:buClr>
              <a:buFont typeface="+mj-lt"/>
              <a:buAutoNum type="arabicPeriod" startAt="8"/>
            </a:pPr>
            <a:r>
              <a:rPr lang="en-AU" dirty="0"/>
              <a:t>Financial Survival</a:t>
            </a:r>
          </a:p>
          <a:p>
            <a:pPr marL="800100" lvl="1" indent="-342900">
              <a:lnSpc>
                <a:spcPct val="150000"/>
              </a:lnSpc>
              <a:buClr>
                <a:schemeClr val="accent2"/>
              </a:buClr>
              <a:buFont typeface="+mj-lt"/>
              <a:buAutoNum type="arabicPeriod" startAt="8"/>
            </a:pPr>
            <a:r>
              <a:rPr lang="en-AU" dirty="0" err="1"/>
              <a:t>KidCare</a:t>
            </a:r>
            <a:endParaRPr lang="en-AU" dirty="0"/>
          </a:p>
          <a:p>
            <a:pPr marL="800100" lvl="1" indent="-342900">
              <a:lnSpc>
                <a:spcPct val="150000"/>
              </a:lnSpc>
              <a:buClr>
                <a:schemeClr val="accent2"/>
              </a:buClr>
              <a:buFont typeface="+mj-lt"/>
              <a:buAutoNum type="arabicPeriod" startAt="8"/>
            </a:pPr>
            <a:r>
              <a:rPr lang="en-AU" dirty="0"/>
              <a:t>Single Sexuality</a:t>
            </a:r>
          </a:p>
          <a:p>
            <a:pPr marL="800100" lvl="1" indent="-342900">
              <a:lnSpc>
                <a:spcPct val="150000"/>
              </a:lnSpc>
              <a:buClr>
                <a:schemeClr val="accent2"/>
              </a:buClr>
              <a:buFont typeface="+mj-lt"/>
              <a:buAutoNum type="arabicPeriod" startAt="8"/>
            </a:pPr>
            <a:r>
              <a:rPr lang="en-AU" dirty="0"/>
              <a:t>Forgiveness</a:t>
            </a:r>
          </a:p>
          <a:p>
            <a:pPr marL="800100" lvl="1" indent="-342900">
              <a:lnSpc>
                <a:spcPct val="150000"/>
              </a:lnSpc>
              <a:buClr>
                <a:schemeClr val="accent2"/>
              </a:buClr>
              <a:buFont typeface="+mj-lt"/>
              <a:buAutoNum type="arabicPeriod" startAt="8"/>
            </a:pPr>
            <a:r>
              <a:rPr lang="en-AU" dirty="0"/>
              <a:t>Reconciliation</a:t>
            </a:r>
          </a:p>
          <a:p>
            <a:pPr marL="800100" lvl="1" indent="-342900">
              <a:lnSpc>
                <a:spcPct val="150000"/>
              </a:lnSpc>
              <a:buClr>
                <a:schemeClr val="accent2"/>
              </a:buClr>
              <a:buFont typeface="+mj-lt"/>
              <a:buAutoNum type="arabicPeriod" startAt="8"/>
            </a:pPr>
            <a:r>
              <a:rPr lang="en-AU" dirty="0"/>
              <a:t>Moving On, Growing Closer to God</a:t>
            </a:r>
          </a:p>
          <a:p>
            <a:pPr marL="800100" lvl="1" indent="-342900">
              <a:lnSpc>
                <a:spcPct val="150000"/>
              </a:lnSpc>
              <a:buClr>
                <a:schemeClr val="accent2"/>
              </a:buClr>
              <a:buFont typeface="+mj-lt"/>
              <a:buAutoNum type="arabicPeriod" startAt="8"/>
            </a:pPr>
            <a:r>
              <a:rPr lang="en-AU" dirty="0"/>
              <a:t>Group celebration dinner</a:t>
            </a:r>
          </a:p>
          <a:p>
            <a:pPr marL="285750" indent="-285750">
              <a:buClr>
                <a:schemeClr val="accent2"/>
              </a:buClr>
              <a:buFont typeface="Webdings" panose="05030102010509060703" pitchFamily="18" charset="2"/>
              <a:buChar char="4"/>
            </a:pPr>
            <a:endParaRPr lang="en-AU" dirty="0"/>
          </a:p>
        </p:txBody>
      </p:sp>
      <p:sp>
        <p:nvSpPr>
          <p:cNvPr id="9" name="Rectangle 8"/>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9049555" y="2086932"/>
            <a:ext cx="2734616" cy="4154984"/>
          </a:xfrm>
          <a:prstGeom prst="rect">
            <a:avLst/>
          </a:prstGeom>
          <a:noFill/>
        </p:spPr>
        <p:txBody>
          <a:bodyPr wrap="square" rtlCol="0">
            <a:spAutoFit/>
          </a:bodyPr>
          <a:lstStyle/>
          <a:p>
            <a:r>
              <a:rPr lang="en-GB" sz="2000" i="1" dirty="0">
                <a:solidFill>
                  <a:schemeClr val="accent2"/>
                </a:solidFill>
              </a:rPr>
              <a:t>Divorce Care helped me work through many of the associated issues of divorce in a supportive environment with others experiencing similar challenges. It made such a difference in helping me move towards the future as the best possible version of myself.</a:t>
            </a:r>
          </a:p>
          <a:p>
            <a:pPr>
              <a:lnSpc>
                <a:spcPct val="150000"/>
              </a:lnSpc>
            </a:pPr>
            <a:r>
              <a:rPr lang="en-GB" sz="1600" b="1" dirty="0">
                <a:solidFill>
                  <a:schemeClr val="accent2"/>
                </a:solidFill>
              </a:rPr>
              <a:t>Female, 57, Northern Beaches</a:t>
            </a:r>
          </a:p>
        </p:txBody>
      </p:sp>
    </p:spTree>
    <p:extLst>
      <p:ext uri="{BB962C8B-B14F-4D97-AF65-F5344CB8AC3E}">
        <p14:creationId xmlns:p14="http://schemas.microsoft.com/office/powerpoint/2010/main" val="104827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162" y="104775"/>
            <a:ext cx="2924175" cy="561975"/>
          </a:xfrm>
          <a:prstGeom prst="rect">
            <a:avLst/>
          </a:prstGeom>
        </p:spPr>
      </p:pic>
      <p:pic>
        <p:nvPicPr>
          <p:cNvPr id="5" name="Picture 4"/>
          <p:cNvPicPr>
            <a:picLocks noChangeAspect="1"/>
          </p:cNvPicPr>
          <p:nvPr/>
        </p:nvPicPr>
        <p:blipFill>
          <a:blip r:embed="rId3"/>
          <a:stretch>
            <a:fillRect/>
          </a:stretch>
        </p:blipFill>
        <p:spPr>
          <a:xfrm>
            <a:off x="10301287" y="114300"/>
            <a:ext cx="1800225" cy="552450"/>
          </a:xfrm>
          <a:prstGeom prst="rect">
            <a:avLst/>
          </a:prstGeom>
        </p:spPr>
      </p:pic>
      <p:sp>
        <p:nvSpPr>
          <p:cNvPr id="7" name="TextBox 6"/>
          <p:cNvSpPr txBox="1"/>
          <p:nvPr/>
        </p:nvSpPr>
        <p:spPr>
          <a:xfrm>
            <a:off x="400594" y="1262743"/>
            <a:ext cx="8207375" cy="5552289"/>
          </a:xfrm>
          <a:prstGeom prst="rect">
            <a:avLst/>
          </a:prstGeom>
          <a:noFill/>
        </p:spPr>
        <p:txBody>
          <a:bodyPr wrap="none" rtlCol="0">
            <a:spAutoFit/>
          </a:bodyPr>
          <a:lstStyle/>
          <a:p>
            <a:pPr>
              <a:buClr>
                <a:schemeClr val="accent2"/>
              </a:buClr>
            </a:pPr>
            <a:r>
              <a:rPr lang="en-AU" sz="2800" b="1" dirty="0"/>
              <a:t>What is Divorce Care?</a:t>
            </a:r>
          </a:p>
          <a:p>
            <a:pPr>
              <a:buClr>
                <a:schemeClr val="accent2"/>
              </a:buClr>
            </a:pPr>
            <a:endParaRPr lang="en-AU" sz="2800" b="1" dirty="0"/>
          </a:p>
          <a:p>
            <a:pPr marL="285750" indent="-285750">
              <a:lnSpc>
                <a:spcPct val="130000"/>
              </a:lnSpc>
              <a:buClr>
                <a:schemeClr val="accent2"/>
              </a:buClr>
              <a:buFont typeface="Webdings" panose="05030102010509060703" pitchFamily="18" charset="2"/>
              <a:buChar char="4"/>
            </a:pPr>
            <a:r>
              <a:rPr lang="en-AU" dirty="0"/>
              <a:t>Male and female co-leaders</a:t>
            </a:r>
          </a:p>
          <a:p>
            <a:pPr marL="285750" indent="-285750">
              <a:lnSpc>
                <a:spcPct val="130000"/>
              </a:lnSpc>
              <a:buClr>
                <a:schemeClr val="accent2"/>
              </a:buClr>
              <a:buFont typeface="Webdings" panose="05030102010509060703" pitchFamily="18" charset="2"/>
              <a:buChar char="4"/>
            </a:pPr>
            <a:endParaRPr lang="en-AU" dirty="0"/>
          </a:p>
          <a:p>
            <a:pPr marL="285750" indent="-285750">
              <a:lnSpc>
                <a:spcPct val="130000"/>
              </a:lnSpc>
              <a:buClr>
                <a:schemeClr val="accent2"/>
              </a:buClr>
              <a:buFont typeface="Webdings" panose="05030102010509060703" pitchFamily="18" charset="2"/>
              <a:buChar char="4"/>
            </a:pPr>
            <a:r>
              <a:rPr lang="en-AU" dirty="0"/>
              <a:t>Not professional counselling</a:t>
            </a:r>
          </a:p>
          <a:p>
            <a:pPr marL="742950" lvl="1" indent="-285750">
              <a:lnSpc>
                <a:spcPct val="130000"/>
              </a:lnSpc>
              <a:buClr>
                <a:schemeClr val="accent2"/>
              </a:buClr>
              <a:buFont typeface="Agency FB" panose="020B0503020202020204" pitchFamily="34" charset="0"/>
              <a:buChar char="-"/>
            </a:pPr>
            <a:r>
              <a:rPr lang="en-AU" dirty="0"/>
              <a:t>A support group to give people hope (in Christ)</a:t>
            </a:r>
          </a:p>
          <a:p>
            <a:pPr marL="742950" lvl="1" indent="-285750">
              <a:lnSpc>
                <a:spcPct val="130000"/>
              </a:lnSpc>
              <a:buClr>
                <a:schemeClr val="accent2"/>
              </a:buClr>
              <a:buFont typeface="Agency FB" panose="020B0503020202020204" pitchFamily="34" charset="0"/>
              <a:buChar char="-"/>
            </a:pPr>
            <a:r>
              <a:rPr lang="en-AU" dirty="0"/>
              <a:t>DVDs offer excellent general advice from experienced counsellors and pastors</a:t>
            </a:r>
          </a:p>
          <a:p>
            <a:pPr marL="742950" lvl="1" indent="-285750">
              <a:lnSpc>
                <a:spcPct val="130000"/>
              </a:lnSpc>
              <a:buClr>
                <a:schemeClr val="accent2"/>
              </a:buClr>
              <a:buFont typeface="Agency FB" panose="020B0503020202020204" pitchFamily="34" charset="0"/>
              <a:buChar char="-"/>
            </a:pPr>
            <a:r>
              <a:rPr lang="en-AU" dirty="0"/>
              <a:t>Have a list of good counsellors to refer people who need professional help</a:t>
            </a:r>
          </a:p>
          <a:p>
            <a:pPr marL="285750" indent="-285750">
              <a:lnSpc>
                <a:spcPct val="130000"/>
              </a:lnSpc>
              <a:buClr>
                <a:schemeClr val="accent2"/>
              </a:buClr>
              <a:buFont typeface="Webdings" panose="05030102010509060703" pitchFamily="18" charset="2"/>
              <a:buChar char="4"/>
            </a:pPr>
            <a:endParaRPr lang="en-AU" dirty="0"/>
          </a:p>
          <a:p>
            <a:pPr marL="285750" indent="-285750">
              <a:lnSpc>
                <a:spcPct val="130000"/>
              </a:lnSpc>
              <a:buClr>
                <a:schemeClr val="accent2"/>
              </a:buClr>
              <a:buFont typeface="Webdings" panose="05030102010509060703" pitchFamily="18" charset="2"/>
              <a:buChar char="4"/>
            </a:pPr>
            <a:r>
              <a:rPr lang="en-AU" dirty="0"/>
              <a:t>Our groups use the following format – </a:t>
            </a:r>
          </a:p>
          <a:p>
            <a:pPr marL="742950" lvl="1" indent="-285750">
              <a:lnSpc>
                <a:spcPct val="130000"/>
              </a:lnSpc>
              <a:buClr>
                <a:schemeClr val="accent2"/>
              </a:buClr>
              <a:buFont typeface="Agency FB" panose="020B0503020202020204" pitchFamily="34" charset="0"/>
              <a:buChar char="-"/>
            </a:pPr>
            <a:r>
              <a:rPr lang="en-AU" dirty="0"/>
              <a:t>Supper (7.45pm to 8.05pm)</a:t>
            </a:r>
          </a:p>
          <a:p>
            <a:pPr marL="742950" lvl="1" indent="-285750">
              <a:lnSpc>
                <a:spcPct val="130000"/>
              </a:lnSpc>
              <a:buClr>
                <a:schemeClr val="accent2"/>
              </a:buClr>
              <a:buFont typeface="Agency FB" panose="020B0503020202020204" pitchFamily="34" charset="0"/>
              <a:buChar char="-"/>
            </a:pPr>
            <a:r>
              <a:rPr lang="en-AU" dirty="0"/>
              <a:t>DVD (8.05pm to 8.45pm)</a:t>
            </a:r>
          </a:p>
          <a:p>
            <a:pPr marL="742950" lvl="1" indent="-285750">
              <a:lnSpc>
                <a:spcPct val="130000"/>
              </a:lnSpc>
              <a:buClr>
                <a:schemeClr val="accent2"/>
              </a:buClr>
              <a:buFont typeface="Agency FB" panose="020B0503020202020204" pitchFamily="34" charset="0"/>
              <a:buChar char="-"/>
            </a:pPr>
            <a:r>
              <a:rPr lang="en-AU" dirty="0"/>
              <a:t>Facilitated discussion (8.45pm to 9.25pm)</a:t>
            </a:r>
          </a:p>
          <a:p>
            <a:pPr marL="742950" lvl="1" indent="-285750">
              <a:lnSpc>
                <a:spcPct val="130000"/>
              </a:lnSpc>
              <a:buClr>
                <a:schemeClr val="accent2"/>
              </a:buClr>
              <a:buFont typeface="Agency FB" panose="020B0503020202020204" pitchFamily="34" charset="0"/>
              <a:buChar char="-"/>
            </a:pPr>
            <a:r>
              <a:rPr lang="en-AU" dirty="0"/>
              <a:t>Closing prayer from the leader (9.25pm – 9.30pm)</a:t>
            </a:r>
          </a:p>
          <a:p>
            <a:pPr marL="285750" indent="-285750">
              <a:buClr>
                <a:schemeClr val="accent2"/>
              </a:buClr>
              <a:buFont typeface="Webdings" panose="05030102010509060703" pitchFamily="18" charset="2"/>
              <a:buChar char="4"/>
            </a:pPr>
            <a:endParaRPr lang="en-AU" dirty="0"/>
          </a:p>
        </p:txBody>
      </p:sp>
      <p:sp>
        <p:nvSpPr>
          <p:cNvPr id="8" name="Rectangle 7"/>
          <p:cNvSpPr/>
          <p:nvPr/>
        </p:nvSpPr>
        <p:spPr>
          <a:xfrm>
            <a:off x="0" y="666749"/>
            <a:ext cx="12192000" cy="204107"/>
          </a:xfrm>
          <a:prstGeom prst="rect">
            <a:avLst/>
          </a:prstGeom>
          <a:solidFill>
            <a:srgbClr val="FCE7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8695592" y="1635370"/>
            <a:ext cx="3088579" cy="4201150"/>
          </a:xfrm>
          <a:prstGeom prst="rect">
            <a:avLst/>
          </a:prstGeom>
          <a:noFill/>
        </p:spPr>
        <p:txBody>
          <a:bodyPr wrap="square" rtlCol="0">
            <a:spAutoFit/>
          </a:bodyPr>
          <a:lstStyle/>
          <a:p>
            <a:r>
              <a:rPr lang="en-GB" sz="2000" i="1" dirty="0">
                <a:solidFill>
                  <a:schemeClr val="accent2"/>
                </a:solidFill>
              </a:rPr>
              <a:t>The course provided me with an opportunity to share my grief, sorrow and anxiety with group of people who knew exactly what I was going through.  The course was tremendous in providing me with practical tips to navigate (and more importantly survive) an acutely difficult period of my life. </a:t>
            </a:r>
          </a:p>
          <a:p>
            <a:pPr>
              <a:lnSpc>
                <a:spcPct val="150000"/>
              </a:lnSpc>
            </a:pPr>
            <a:r>
              <a:rPr lang="en-GB" b="1" dirty="0">
                <a:solidFill>
                  <a:schemeClr val="accent2"/>
                </a:solidFill>
              </a:rPr>
              <a:t>Male, 34, Inner West</a:t>
            </a:r>
            <a:endParaRPr lang="en-US" b="1" i="1" dirty="0">
              <a:solidFill>
                <a:schemeClr val="accent2"/>
              </a:solidFill>
            </a:endParaRPr>
          </a:p>
        </p:txBody>
      </p:sp>
    </p:spTree>
    <p:extLst>
      <p:ext uri="{BB962C8B-B14F-4D97-AF65-F5344CB8AC3E}">
        <p14:creationId xmlns:p14="http://schemas.microsoft.com/office/powerpoint/2010/main" val="3895838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1200</Words>
  <Application>Microsoft Macintosh PowerPoint</Application>
  <PresentationFormat>Custom</PresentationFormat>
  <Paragraphs>183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Sheedy</dc:creator>
  <cp:lastModifiedBy>Jane Tooher</cp:lastModifiedBy>
  <cp:revision>96</cp:revision>
  <cp:lastPrinted>2016-12-23T08:07:56Z</cp:lastPrinted>
  <dcterms:created xsi:type="dcterms:W3CDTF">2016-12-23T05:04:13Z</dcterms:created>
  <dcterms:modified xsi:type="dcterms:W3CDTF">2017-01-27T07:51:00Z</dcterms:modified>
</cp:coreProperties>
</file>